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83" r:id="rId2"/>
    <p:sldId id="300" r:id="rId3"/>
    <p:sldId id="299" r:id="rId4"/>
    <p:sldId id="262" r:id="rId5"/>
    <p:sldId id="276" r:id="rId6"/>
    <p:sldId id="264" r:id="rId7"/>
    <p:sldId id="280" r:id="rId8"/>
    <p:sldId id="278" r:id="rId9"/>
    <p:sldId id="265" r:id="rId10"/>
    <p:sldId id="281" r:id="rId11"/>
    <p:sldId id="304" r:id="rId12"/>
    <p:sldId id="301" r:id="rId13"/>
    <p:sldId id="302" r:id="rId14"/>
    <p:sldId id="267" r:id="rId15"/>
    <p:sldId id="270" r:id="rId16"/>
    <p:sldId id="269" r:id="rId17"/>
    <p:sldId id="272" r:id="rId18"/>
    <p:sldId id="275" r:id="rId19"/>
    <p:sldId id="274" r:id="rId20"/>
    <p:sldId id="271" r:id="rId21"/>
    <p:sldId id="285" r:id="rId22"/>
    <p:sldId id="287" r:id="rId23"/>
    <p:sldId id="289" r:id="rId24"/>
    <p:sldId id="291" r:id="rId25"/>
    <p:sldId id="303" r:id="rId26"/>
    <p:sldId id="292" r:id="rId27"/>
    <p:sldId id="293" r:id="rId28"/>
    <p:sldId id="294" r:id="rId29"/>
    <p:sldId id="295" r:id="rId30"/>
    <p:sldId id="296" r:id="rId31"/>
    <p:sldId id="297" r:id="rId32"/>
    <p:sldId id="30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58" autoAdjust="0"/>
    <p:restoredTop sz="91787" autoAdjust="0"/>
  </p:normalViewPr>
  <p:slideViewPr>
    <p:cSldViewPr>
      <p:cViewPr>
        <p:scale>
          <a:sx n="70" d="100"/>
          <a:sy n="70" d="100"/>
        </p:scale>
        <p:origin x="-1800" y="-312"/>
      </p:cViewPr>
      <p:guideLst>
        <p:guide orient="horz" pos="2160"/>
        <p:guide pos="2880"/>
      </p:guideLst>
    </p:cSldViewPr>
  </p:slideViewPr>
  <p:outlineViewPr>
    <p:cViewPr>
      <p:scale>
        <a:sx n="33" d="100"/>
        <a:sy n="33" d="100"/>
      </p:scale>
      <p:origin x="0" y="375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sz="1600"/>
            </a:pPr>
            <a:r>
              <a:rPr lang="en-US" sz="2000" dirty="0">
                <a:latin typeface="Times New Roman" pitchFamily="18" charset="0"/>
                <a:cs typeface="Times New Roman" pitchFamily="18" charset="0"/>
              </a:rPr>
              <a:t>Percentage share of service sector in GDP at factor cost </a:t>
            </a:r>
          </a:p>
        </c:rich>
      </c:tx>
      <c:layout>
        <c:manualLayout>
          <c:xMode val="edge"/>
          <c:yMode val="edge"/>
          <c:x val="0.16446711602875763"/>
          <c:y val="0"/>
        </c:manualLayout>
      </c:layout>
    </c:title>
    <c:plotArea>
      <c:layout>
        <c:manualLayout>
          <c:layoutTarget val="inner"/>
          <c:xMode val="edge"/>
          <c:yMode val="edge"/>
          <c:x val="0.14660174948649926"/>
          <c:y val="5.6403157522932998E-2"/>
          <c:w val="0.81092939768647943"/>
          <c:h val="0.45117772579019572"/>
        </c:manualLayout>
      </c:layout>
      <c:lineChart>
        <c:grouping val="standard"/>
        <c:ser>
          <c:idx val="0"/>
          <c:order val="0"/>
          <c:tx>
            <c:strRef>
              <c:f>Sheet1!$O$9</c:f>
              <c:strCache>
                <c:ptCount val="1"/>
                <c:pt idx="0">
                  <c:v>percentage share of service sector</c:v>
                </c:pt>
              </c:strCache>
            </c:strRef>
          </c:tx>
          <c:marker>
            <c:symbol val="square"/>
            <c:size val="2"/>
          </c:marker>
          <c:cat>
            <c:strRef>
              <c:f>Sheet1!$N$10:$N$65</c:f>
              <c:strCache>
                <c:ptCount val="56"/>
                <c:pt idx="0">
                  <c:v>1958-59   </c:v>
                </c:pt>
                <c:pt idx="1">
                  <c:v>1959-60   </c:v>
                </c:pt>
                <c:pt idx="2">
                  <c:v>1960-61   </c:v>
                </c:pt>
                <c:pt idx="3">
                  <c:v>1961-62   </c:v>
                </c:pt>
                <c:pt idx="4">
                  <c:v>1962-63   </c:v>
                </c:pt>
                <c:pt idx="5">
                  <c:v>1963-64   </c:v>
                </c:pt>
                <c:pt idx="6">
                  <c:v>1964-65   </c:v>
                </c:pt>
                <c:pt idx="7">
                  <c:v>1965-66   </c:v>
                </c:pt>
                <c:pt idx="8">
                  <c:v>1966-67   </c:v>
                </c:pt>
                <c:pt idx="9">
                  <c:v>1967-68   </c:v>
                </c:pt>
                <c:pt idx="10">
                  <c:v>1968-69   </c:v>
                </c:pt>
                <c:pt idx="11">
                  <c:v>1969-70   </c:v>
                </c:pt>
                <c:pt idx="12">
                  <c:v>1970-71   </c:v>
                </c:pt>
                <c:pt idx="13">
                  <c:v>1971-72   </c:v>
                </c:pt>
                <c:pt idx="14">
                  <c:v>1972-73   </c:v>
                </c:pt>
                <c:pt idx="15">
                  <c:v>1973-74   </c:v>
                </c:pt>
                <c:pt idx="16">
                  <c:v>1974-75   </c:v>
                </c:pt>
                <c:pt idx="17">
                  <c:v>1975-76   </c:v>
                </c:pt>
                <c:pt idx="18">
                  <c:v>1976-77   </c:v>
                </c:pt>
                <c:pt idx="19">
                  <c:v>1977-78   </c:v>
                </c:pt>
                <c:pt idx="20">
                  <c:v>1978-79   </c:v>
                </c:pt>
                <c:pt idx="21">
                  <c:v>1979-80   </c:v>
                </c:pt>
                <c:pt idx="22">
                  <c:v>1980-81   </c:v>
                </c:pt>
                <c:pt idx="23">
                  <c:v>1981-82   </c:v>
                </c:pt>
                <c:pt idx="24">
                  <c:v>1982-83   </c:v>
                </c:pt>
                <c:pt idx="25">
                  <c:v>1983-84   </c:v>
                </c:pt>
                <c:pt idx="26">
                  <c:v>1984-85   </c:v>
                </c:pt>
                <c:pt idx="27">
                  <c:v>1985-86   </c:v>
                </c:pt>
                <c:pt idx="28">
                  <c:v>1986-87   </c:v>
                </c:pt>
                <c:pt idx="29">
                  <c:v>1987-88   </c:v>
                </c:pt>
                <c:pt idx="30">
                  <c:v>1988-89   </c:v>
                </c:pt>
                <c:pt idx="31">
                  <c:v>1989-90   </c:v>
                </c:pt>
                <c:pt idx="32">
                  <c:v>1990-91   </c:v>
                </c:pt>
                <c:pt idx="33">
                  <c:v>1991-92   </c:v>
                </c:pt>
                <c:pt idx="34">
                  <c:v>1992-93   </c:v>
                </c:pt>
                <c:pt idx="35">
                  <c:v>1993-94   </c:v>
                </c:pt>
                <c:pt idx="36">
                  <c:v>1994-95   </c:v>
                </c:pt>
                <c:pt idx="37">
                  <c:v>1995-96   </c:v>
                </c:pt>
                <c:pt idx="38">
                  <c:v>1996-97   </c:v>
                </c:pt>
                <c:pt idx="39">
                  <c:v>1997-98   </c:v>
                </c:pt>
                <c:pt idx="40">
                  <c:v>1998-99   </c:v>
                </c:pt>
                <c:pt idx="41">
                  <c:v>1999-00   </c:v>
                </c:pt>
                <c:pt idx="42">
                  <c:v>2000-01   </c:v>
                </c:pt>
                <c:pt idx="43">
                  <c:v>2001-02   </c:v>
                </c:pt>
                <c:pt idx="44">
                  <c:v>2002-03   </c:v>
                </c:pt>
                <c:pt idx="45">
                  <c:v>2003-04   </c:v>
                </c:pt>
                <c:pt idx="46">
                  <c:v>2004-05   </c:v>
                </c:pt>
                <c:pt idx="47">
                  <c:v>2005-06   </c:v>
                </c:pt>
                <c:pt idx="48">
                  <c:v>2006-07   </c:v>
                </c:pt>
                <c:pt idx="49">
                  <c:v>2007-08   </c:v>
                </c:pt>
                <c:pt idx="50">
                  <c:v>2008-09   </c:v>
                </c:pt>
                <c:pt idx="51">
                  <c:v>2009-10   </c:v>
                </c:pt>
                <c:pt idx="52">
                  <c:v>2010-11   </c:v>
                </c:pt>
                <c:pt idx="53">
                  <c:v>2011-12   </c:v>
                </c:pt>
                <c:pt idx="54">
                  <c:v>2012-13   </c:v>
                </c:pt>
                <c:pt idx="55">
                  <c:v>2013-14   </c:v>
                </c:pt>
              </c:strCache>
            </c:strRef>
          </c:cat>
          <c:val>
            <c:numRef>
              <c:f>Sheet1!$O$10:$O$65</c:f>
              <c:numCache>
                <c:formatCode>0.0</c:formatCode>
                <c:ptCount val="56"/>
                <c:pt idx="0">
                  <c:v>30.513392125364721</c:v>
                </c:pt>
                <c:pt idx="1">
                  <c:v>31.306948672755432</c:v>
                </c:pt>
                <c:pt idx="2">
                  <c:v>30.831877261888813</c:v>
                </c:pt>
                <c:pt idx="3">
                  <c:v>31.511913155175247</c:v>
                </c:pt>
                <c:pt idx="4">
                  <c:v>32.54751164333279</c:v>
                </c:pt>
                <c:pt idx="5">
                  <c:v>32.785372959457362</c:v>
                </c:pt>
                <c:pt idx="6">
                  <c:v>32.248178534894969</c:v>
                </c:pt>
                <c:pt idx="7">
                  <c:v>34.210084106028752</c:v>
                </c:pt>
                <c:pt idx="8">
                  <c:v>34.795545986478245</c:v>
                </c:pt>
                <c:pt idx="9">
                  <c:v>33.412961968970386</c:v>
                </c:pt>
                <c:pt idx="10">
                  <c:v>34.048928140385918</c:v>
                </c:pt>
                <c:pt idx="11">
                  <c:v>33.700004868119052</c:v>
                </c:pt>
                <c:pt idx="12">
                  <c:v>33.751793770583198</c:v>
                </c:pt>
                <c:pt idx="13">
                  <c:v>34.630113660550926</c:v>
                </c:pt>
                <c:pt idx="14">
                  <c:v>35.704150407946074</c:v>
                </c:pt>
                <c:pt idx="15">
                  <c:v>35.403939321477587</c:v>
                </c:pt>
                <c:pt idx="16">
                  <c:v>36.429393418026379</c:v>
                </c:pt>
                <c:pt idx="17">
                  <c:v>35.578915539428962</c:v>
                </c:pt>
                <c:pt idx="18">
                  <c:v>36.717682127240849</c:v>
                </c:pt>
                <c:pt idx="19">
                  <c:v>35.880701697065724</c:v>
                </c:pt>
                <c:pt idx="20">
                  <c:v>36.437518224526208</c:v>
                </c:pt>
                <c:pt idx="21">
                  <c:v>39.122697857937375</c:v>
                </c:pt>
                <c:pt idx="22">
                  <c:v>38.028739172841163</c:v>
                </c:pt>
                <c:pt idx="23">
                  <c:v>37.84320366099854</c:v>
                </c:pt>
                <c:pt idx="24">
                  <c:v>39.371347951598828</c:v>
                </c:pt>
                <c:pt idx="25">
                  <c:v>38.610564307998807</c:v>
                </c:pt>
                <c:pt idx="26">
                  <c:v>39.398686603312207</c:v>
                </c:pt>
                <c:pt idx="27">
                  <c:v>40.681791517277375</c:v>
                </c:pt>
                <c:pt idx="28">
                  <c:v>41.902341519131923</c:v>
                </c:pt>
                <c:pt idx="29">
                  <c:v>43.001956300112973</c:v>
                </c:pt>
                <c:pt idx="30">
                  <c:v>41.755915971810481</c:v>
                </c:pt>
                <c:pt idx="31">
                  <c:v>42.76895535408206</c:v>
                </c:pt>
                <c:pt idx="32">
                  <c:v>42.675004241715264</c:v>
                </c:pt>
                <c:pt idx="33">
                  <c:v>44.008617498447805</c:v>
                </c:pt>
                <c:pt idx="34">
                  <c:v>44.177912192649558</c:v>
                </c:pt>
                <c:pt idx="35">
                  <c:v>44.879460933486094</c:v>
                </c:pt>
                <c:pt idx="36">
                  <c:v>44.63825888877895</c:v>
                </c:pt>
                <c:pt idx="37">
                  <c:v>45.754685723604048</c:v>
                </c:pt>
                <c:pt idx="38">
                  <c:v>45.630962115017709</c:v>
                </c:pt>
                <c:pt idx="39">
                  <c:v>47.550905220277428</c:v>
                </c:pt>
                <c:pt idx="40">
                  <c:v>48.280893980192644</c:v>
                </c:pt>
                <c:pt idx="41">
                  <c:v>49.853602074545591</c:v>
                </c:pt>
                <c:pt idx="42">
                  <c:v>50.366616668957398</c:v>
                </c:pt>
                <c:pt idx="43">
                  <c:v>51.016665095772538</c:v>
                </c:pt>
                <c:pt idx="44">
                  <c:v>52.477565353101838</c:v>
                </c:pt>
                <c:pt idx="45">
                  <c:v>52.480009446283539</c:v>
                </c:pt>
                <c:pt idx="46">
                  <c:v>53.046410792794397</c:v>
                </c:pt>
                <c:pt idx="47">
                  <c:v>53.739126050967812</c:v>
                </c:pt>
                <c:pt idx="48">
                  <c:v>53.977932669054006</c:v>
                </c:pt>
                <c:pt idx="49">
                  <c:v>54.445963133328334</c:v>
                </c:pt>
                <c:pt idx="50">
                  <c:v>56.105634607176555</c:v>
                </c:pt>
                <c:pt idx="51">
                  <c:v>57.088655553135773</c:v>
                </c:pt>
                <c:pt idx="52">
                  <c:v>57.484232806286002</c:v>
                </c:pt>
                <c:pt idx="53">
                  <c:v>57.418301070846844</c:v>
                </c:pt>
                <c:pt idx="54">
                  <c:v>58.78539467467818</c:v>
                </c:pt>
                <c:pt idx="55">
                  <c:v>59.929335612994542</c:v>
                </c:pt>
              </c:numCache>
            </c:numRef>
          </c:val>
        </c:ser>
        <c:marker val="1"/>
        <c:axId val="126922112"/>
        <c:axId val="127042688"/>
      </c:lineChart>
      <c:catAx>
        <c:axId val="126922112"/>
        <c:scaling>
          <c:orientation val="minMax"/>
        </c:scaling>
        <c:axPos val="b"/>
        <c:tickLblPos val="nextTo"/>
        <c:txPr>
          <a:bodyPr/>
          <a:lstStyle/>
          <a:p>
            <a:pPr>
              <a:defRPr sz="1800" b="1"/>
            </a:pPr>
            <a:endParaRPr lang="en-US"/>
          </a:p>
        </c:txPr>
        <c:crossAx val="127042688"/>
        <c:crosses val="autoZero"/>
        <c:auto val="1"/>
        <c:lblAlgn val="ctr"/>
        <c:lblOffset val="100"/>
      </c:catAx>
      <c:valAx>
        <c:axId val="127042688"/>
        <c:scaling>
          <c:orientation val="minMax"/>
        </c:scaling>
        <c:axPos val="l"/>
        <c:majorGridlines/>
        <c:title>
          <c:tx>
            <c:rich>
              <a:bodyPr rot="-5400000" vert="horz"/>
              <a:lstStyle/>
              <a:p>
                <a:pPr>
                  <a:defRPr sz="1800">
                    <a:latin typeface="Times New Roman" pitchFamily="18" charset="0"/>
                    <a:cs typeface="Times New Roman" pitchFamily="18" charset="0"/>
                  </a:defRPr>
                </a:pPr>
                <a:r>
                  <a:rPr lang="en-IN" sz="1800">
                    <a:latin typeface="Times New Roman" pitchFamily="18" charset="0"/>
                    <a:cs typeface="Times New Roman" pitchFamily="18" charset="0"/>
                  </a:rPr>
                  <a:t>percentage share </a:t>
                </a:r>
              </a:p>
            </c:rich>
          </c:tx>
          <c:layout/>
        </c:title>
        <c:numFmt formatCode="0.0" sourceLinked="1"/>
        <c:tickLblPos val="nextTo"/>
        <c:txPr>
          <a:bodyPr/>
          <a:lstStyle/>
          <a:p>
            <a:pPr>
              <a:defRPr sz="1800" b="1">
                <a:latin typeface="Times New Roman" pitchFamily="18" charset="0"/>
                <a:cs typeface="Times New Roman" pitchFamily="18" charset="0"/>
              </a:defRPr>
            </a:pPr>
            <a:endParaRPr lang="en-US"/>
          </a:p>
        </c:txPr>
        <c:crossAx val="126922112"/>
        <c:crosses val="autoZero"/>
        <c:crossBetween val="between"/>
      </c:valAx>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BE019F-FE5D-4D98-B456-853C869383F4}" type="datetimeFigureOut">
              <a:rPr lang="en-US" smtClean="0"/>
              <a:pPr/>
              <a:t>10/24/2017</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52E9DE-C030-41B5-8B9B-C415AB08EF7B}"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BC367D-0AE2-40FC-8F45-BA53C5057C95}" type="datetimeFigureOut">
              <a:rPr lang="en-US" smtClean="0"/>
              <a:pPr/>
              <a:t>10/24/2017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784EC9-83F5-478A-8622-034F78E78747}"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51784EC9-83F5-478A-8622-034F78E78747}" type="slidenum">
              <a:rPr lang="en-IN" smtClean="0"/>
              <a:pPr/>
              <a:t>15</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28</a:t>
            </a:fld>
            <a:endParaRPr lang="en-I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29</a:t>
            </a:fld>
            <a:endParaRPr lang="en-I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30</a:t>
            </a:fld>
            <a:endParaRPr lang="en-I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31</a:t>
            </a:fld>
            <a:endParaRPr lang="en-I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32</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20</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21</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22</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23</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24</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25</a:t>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26</a:t>
            </a:fld>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1784EC9-83F5-478A-8622-034F78E78747}" type="slidenum">
              <a:rPr lang="en-IN" smtClean="0"/>
              <a:pPr/>
              <a:t>27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43AE4B-F0AA-4747-8031-73236454AE17}" type="datetimeFigureOut">
              <a:rPr lang="en-US" smtClean="0"/>
              <a:pPr/>
              <a:t>10/24/2017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68CAC5-2EDC-4272-B0B5-536C0CF0F91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3AE4B-F0AA-4747-8031-73236454AE17}" type="datetimeFigureOut">
              <a:rPr lang="en-US" smtClean="0"/>
              <a:pPr/>
              <a:t>10/24/2017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8CAC5-2EDC-4272-B0B5-536C0CF0F91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package" Target="../embeddings/Microsoft_Office_Word_Document4.docx"/></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Word_Document5.docx"/></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package" Target="../embeddings/Microsoft_Office_Word_Document6.docx"/></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package" Target="../embeddings/Microsoft_Office_Word_Document7.docx"/></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857224" y="3143248"/>
            <a:ext cx="7886728" cy="1470025"/>
          </a:xfrm>
        </p:spPr>
        <p:txBody>
          <a:bodyPr>
            <a:normAutofit fontScale="90000"/>
          </a:bodyPr>
          <a:lstStyle/>
          <a:p>
            <a:pPr algn="r"/>
            <a:r>
              <a:rPr lang="en-IN" sz="3300" b="1" dirty="0" smtClean="0">
                <a:solidFill>
                  <a:srgbClr val="006600"/>
                </a:solidFill>
                <a:latin typeface="Times New Roman" pitchFamily="18" charset="0"/>
                <a:cs typeface="Times New Roman" pitchFamily="18" charset="0"/>
              </a:rPr>
              <a:t>Service Sector Surveys conducted by NSSO in the past and the latest survey during 2016-17</a:t>
            </a:r>
            <a:br>
              <a:rPr lang="en-IN" sz="3300" b="1" dirty="0" smtClean="0">
                <a:solidFill>
                  <a:srgbClr val="006600"/>
                </a:solidFill>
                <a:latin typeface="Times New Roman" pitchFamily="18" charset="0"/>
                <a:cs typeface="Times New Roman" pitchFamily="18" charset="0"/>
              </a:rPr>
            </a:br>
            <a:r>
              <a:rPr lang="en-IN" sz="2800" b="1" dirty="0" smtClean="0">
                <a:solidFill>
                  <a:srgbClr val="006600"/>
                </a:solidFill>
                <a:latin typeface="Times New Roman" pitchFamily="18" charset="0"/>
                <a:cs typeface="Times New Roman" pitchFamily="18" charset="0"/>
              </a:rPr>
              <a:t/>
            </a:r>
            <a:br>
              <a:rPr lang="en-IN" sz="2800" b="1" dirty="0" smtClean="0">
                <a:solidFill>
                  <a:srgbClr val="006600"/>
                </a:solidFill>
                <a:latin typeface="Times New Roman" pitchFamily="18" charset="0"/>
                <a:cs typeface="Times New Roman" pitchFamily="18" charset="0"/>
              </a:rPr>
            </a:br>
            <a:r>
              <a:rPr lang="en-IN" sz="2800" b="1" dirty="0" smtClean="0">
                <a:solidFill>
                  <a:srgbClr val="006600"/>
                </a:solidFill>
                <a:latin typeface="Times New Roman" pitchFamily="18" charset="0"/>
                <a:cs typeface="Times New Roman" pitchFamily="18" charset="0"/>
              </a:rPr>
              <a:t/>
            </a:r>
            <a:br>
              <a:rPr lang="en-IN" sz="2800" b="1" dirty="0" smtClean="0">
                <a:solidFill>
                  <a:srgbClr val="006600"/>
                </a:solidFill>
                <a:latin typeface="Times New Roman" pitchFamily="18" charset="0"/>
                <a:cs typeface="Times New Roman" pitchFamily="18" charset="0"/>
              </a:rPr>
            </a:br>
            <a:r>
              <a:rPr lang="en-IN" sz="2800" b="1" dirty="0" smtClean="0">
                <a:solidFill>
                  <a:srgbClr val="006600"/>
                </a:solidFill>
                <a:latin typeface="Times New Roman" pitchFamily="18" charset="0"/>
                <a:cs typeface="Times New Roman" pitchFamily="18" charset="0"/>
              </a:rPr>
              <a:t/>
            </a:r>
            <a:br>
              <a:rPr lang="en-IN" sz="2800" b="1" dirty="0" smtClean="0">
                <a:solidFill>
                  <a:srgbClr val="006600"/>
                </a:solidFill>
                <a:latin typeface="Times New Roman" pitchFamily="18" charset="0"/>
                <a:cs typeface="Times New Roman" pitchFamily="18" charset="0"/>
              </a:rPr>
            </a:br>
            <a:r>
              <a:rPr lang="en-IN" sz="2800" b="1" dirty="0" smtClean="0">
                <a:solidFill>
                  <a:srgbClr val="006600"/>
                </a:solidFill>
                <a:latin typeface="Times New Roman" pitchFamily="18" charset="0"/>
                <a:cs typeface="Times New Roman" pitchFamily="18" charset="0"/>
              </a:rPr>
              <a:t/>
            </a:r>
            <a:br>
              <a:rPr lang="en-IN" sz="2800" b="1" dirty="0" smtClean="0">
                <a:solidFill>
                  <a:srgbClr val="006600"/>
                </a:solidFill>
                <a:latin typeface="Times New Roman" pitchFamily="18" charset="0"/>
                <a:cs typeface="Times New Roman" pitchFamily="18" charset="0"/>
              </a:rPr>
            </a:br>
            <a:r>
              <a:rPr lang="en-IN" sz="2800" b="1" dirty="0" smtClean="0">
                <a:solidFill>
                  <a:srgbClr val="003399"/>
                </a:solidFill>
                <a:latin typeface="Times New Roman" pitchFamily="18" charset="0"/>
                <a:cs typeface="Times New Roman" pitchFamily="18" charset="0"/>
              </a:rPr>
              <a:t>A presentation by</a:t>
            </a:r>
            <a:br>
              <a:rPr lang="en-IN" sz="2800" b="1" dirty="0" smtClean="0">
                <a:solidFill>
                  <a:srgbClr val="003399"/>
                </a:solidFill>
                <a:latin typeface="Times New Roman" pitchFamily="18" charset="0"/>
                <a:cs typeface="Times New Roman" pitchFamily="18" charset="0"/>
              </a:rPr>
            </a:br>
            <a:r>
              <a:rPr lang="en-IN" sz="2800" b="1" dirty="0" smtClean="0">
                <a:solidFill>
                  <a:srgbClr val="003399"/>
                </a:solidFill>
                <a:latin typeface="Times New Roman" pitchFamily="18" charset="0"/>
                <a:cs typeface="Times New Roman" pitchFamily="18" charset="0"/>
              </a:rPr>
              <a:t>S. K. </a:t>
            </a:r>
            <a:r>
              <a:rPr lang="en-IN" sz="2800" b="1" dirty="0" err="1" smtClean="0">
                <a:solidFill>
                  <a:srgbClr val="003399"/>
                </a:solidFill>
                <a:latin typeface="Times New Roman" pitchFamily="18" charset="0"/>
                <a:cs typeface="Times New Roman" pitchFamily="18" charset="0"/>
              </a:rPr>
              <a:t>Mukhopadhyay</a:t>
            </a:r>
            <a:r>
              <a:rPr lang="en-IN" sz="2800" b="1" dirty="0" smtClean="0">
                <a:solidFill>
                  <a:srgbClr val="003399"/>
                </a:solidFill>
                <a:latin typeface="Times New Roman" pitchFamily="18" charset="0"/>
                <a:cs typeface="Times New Roman" pitchFamily="18" charset="0"/>
              </a:rPr>
              <a:t/>
            </a:r>
            <a:br>
              <a:rPr lang="en-IN" sz="2800" b="1" dirty="0" smtClean="0">
                <a:solidFill>
                  <a:srgbClr val="003399"/>
                </a:solidFill>
                <a:latin typeface="Times New Roman" pitchFamily="18" charset="0"/>
                <a:cs typeface="Times New Roman" pitchFamily="18" charset="0"/>
              </a:rPr>
            </a:br>
            <a:r>
              <a:rPr lang="en-IN" sz="2800" b="1" dirty="0" smtClean="0">
                <a:solidFill>
                  <a:srgbClr val="003399"/>
                </a:solidFill>
                <a:latin typeface="Times New Roman" pitchFamily="18" charset="0"/>
                <a:cs typeface="Times New Roman" pitchFamily="18" charset="0"/>
              </a:rPr>
              <a:t>Director </a:t>
            </a:r>
            <a:br>
              <a:rPr lang="en-IN" sz="2800" b="1" dirty="0" smtClean="0">
                <a:solidFill>
                  <a:srgbClr val="003399"/>
                </a:solidFill>
                <a:latin typeface="Times New Roman" pitchFamily="18" charset="0"/>
                <a:cs typeface="Times New Roman" pitchFamily="18" charset="0"/>
              </a:rPr>
            </a:br>
            <a:r>
              <a:rPr lang="en-IN" sz="2800" b="1" dirty="0" smtClean="0">
                <a:solidFill>
                  <a:srgbClr val="003399"/>
                </a:solidFill>
                <a:latin typeface="Times New Roman" pitchFamily="18" charset="0"/>
                <a:cs typeface="Times New Roman" pitchFamily="18" charset="0"/>
              </a:rPr>
              <a:t>National Sample Survey Office (NSSO)</a:t>
            </a:r>
            <a:br>
              <a:rPr lang="en-IN" sz="2800" b="1" dirty="0" smtClean="0">
                <a:solidFill>
                  <a:srgbClr val="003399"/>
                </a:solidFill>
                <a:latin typeface="Times New Roman" pitchFamily="18" charset="0"/>
                <a:cs typeface="Times New Roman" pitchFamily="18" charset="0"/>
              </a:rPr>
            </a:br>
            <a:r>
              <a:rPr lang="en-IN" sz="2800" b="1" dirty="0" smtClean="0">
                <a:solidFill>
                  <a:srgbClr val="003399"/>
                </a:solidFill>
                <a:latin typeface="Times New Roman" pitchFamily="18" charset="0"/>
                <a:cs typeface="Times New Roman" pitchFamily="18" charset="0"/>
              </a:rPr>
              <a:t>Survey Design and Research Division (SDRD)</a:t>
            </a:r>
            <a:endParaRPr lang="en-IN" sz="2800" b="1" dirty="0">
              <a:solidFill>
                <a:srgbClr val="003399"/>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654032"/>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endParaRPr lang="en-IN" sz="3000" b="1" dirty="0">
              <a:solidFill>
                <a:srgbClr val="FF0000"/>
              </a:solidFill>
              <a:latin typeface="Times New Roman" pitchFamily="18" charset="0"/>
              <a:cs typeface="Times New Roman" pitchFamily="18" charset="0"/>
            </a:endParaRPr>
          </a:p>
        </p:txBody>
      </p:sp>
      <p:graphicFrame>
        <p:nvGraphicFramePr>
          <p:cNvPr id="14337" name="Object 1"/>
          <p:cNvGraphicFramePr>
            <a:graphicFrameLocks noChangeAspect="1"/>
          </p:cNvGraphicFramePr>
          <p:nvPr/>
        </p:nvGraphicFramePr>
        <p:xfrm>
          <a:off x="504825" y="1214438"/>
          <a:ext cx="9158288" cy="7629525"/>
        </p:xfrm>
        <a:graphic>
          <a:graphicData uri="http://schemas.openxmlformats.org/presentationml/2006/ole">
            <p:oleObj spid="_x0000_s34818" name="Document" r:id="rId3" imgW="8651718" imgH="7102695" progId="Word.Document.12">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br>
              <a:rPr lang="en-IN" sz="3000" b="1" dirty="0" smtClean="0">
                <a:solidFill>
                  <a:srgbClr val="FF0000"/>
                </a:solidFill>
                <a:latin typeface="Times New Roman" pitchFamily="18" charset="0"/>
                <a:cs typeface="Times New Roman" pitchFamily="18" charset="0"/>
              </a:rPr>
            </a:br>
            <a:r>
              <a:rPr lang="en-IN" sz="3000" b="1" dirty="0" smtClean="0">
                <a:solidFill>
                  <a:srgbClr val="FF0000"/>
                </a:solidFill>
                <a:latin typeface="Times New Roman" pitchFamily="18" charset="0"/>
                <a:cs typeface="Times New Roman" pitchFamily="18" charset="0"/>
              </a:rPr>
              <a:t>Phases of evolution (1977 to 2007)</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2200" b="1" dirty="0" smtClean="0">
              <a:solidFill>
                <a:srgbClr val="003399"/>
              </a:solidFill>
              <a:latin typeface="Times New Roman" pitchFamily="18" charset="0"/>
              <a:cs typeface="Times New Roman" pitchFamily="18" charset="0"/>
            </a:endParaRPr>
          </a:p>
          <a:p>
            <a:pPr lvl="1" algn="just"/>
            <a:endParaRPr lang="en-US" sz="2200" b="1" dirty="0" smtClean="0">
              <a:solidFill>
                <a:srgbClr val="003399"/>
              </a:solidFill>
              <a:latin typeface="Times New Roman" pitchFamily="18" charset="0"/>
              <a:cs typeface="Times New Roman" pitchFamily="18" charset="0"/>
            </a:endParaRPr>
          </a:p>
          <a:p>
            <a:pPr algn="just">
              <a:buFont typeface="Wingdings" pitchFamily="2" charset="2"/>
              <a:buChar char="ü"/>
            </a:pPr>
            <a:r>
              <a:rPr lang="en-GB" sz="2200" b="1" dirty="0" smtClean="0">
                <a:solidFill>
                  <a:srgbClr val="003399"/>
                </a:solidFill>
                <a:latin typeface="Times New Roman" pitchFamily="18" charset="0"/>
                <a:cs typeface="Times New Roman" pitchFamily="18" charset="0"/>
              </a:rPr>
              <a:t>Objective: </a:t>
            </a:r>
            <a:r>
              <a:rPr lang="en-GB" sz="2200" b="1" dirty="0" smtClean="0">
                <a:solidFill>
                  <a:srgbClr val="006600"/>
                </a:solidFill>
                <a:latin typeface="Times New Roman" pitchFamily="18" charset="0"/>
                <a:cs typeface="Times New Roman" pitchFamily="18" charset="0"/>
              </a:rPr>
              <a:t>To estimates economic and operational characteristics</a:t>
            </a:r>
            <a:r>
              <a:rPr lang="en-GB" sz="2200" b="1" dirty="0" smtClean="0">
                <a:solidFill>
                  <a:srgbClr val="003399"/>
                </a:solidFill>
                <a:latin typeface="Times New Roman" pitchFamily="18" charset="0"/>
                <a:cs typeface="Times New Roman" pitchFamily="18" charset="0"/>
              </a:rPr>
              <a:t>.</a:t>
            </a:r>
            <a:endParaRPr lang="en-IN" sz="2200" b="1" dirty="0" smtClean="0">
              <a:solidFill>
                <a:srgbClr val="003399"/>
              </a:solidFill>
              <a:latin typeface="Times New Roman" pitchFamily="18" charset="0"/>
              <a:cs typeface="Times New Roman" pitchFamily="18" charset="0"/>
            </a:endParaRPr>
          </a:p>
          <a:p>
            <a:pPr algn="just">
              <a:buFont typeface="Wingdings" pitchFamily="2" charset="2"/>
              <a:buChar char="ü"/>
            </a:pPr>
            <a:endParaRPr lang="en-IN" sz="2200" b="1" dirty="0" smtClean="0">
              <a:solidFill>
                <a:srgbClr val="003399"/>
              </a:solidFill>
              <a:latin typeface="Times New Roman" pitchFamily="18" charset="0"/>
              <a:cs typeface="Times New Roman" pitchFamily="18" charset="0"/>
            </a:endParaRPr>
          </a:p>
          <a:p>
            <a:pPr algn="just">
              <a:buFont typeface="Wingdings" pitchFamily="2" charset="2"/>
              <a:buChar char="ü"/>
            </a:pPr>
            <a:r>
              <a:rPr lang="en-GB" sz="2200" b="1" dirty="0" smtClean="0">
                <a:solidFill>
                  <a:srgbClr val="003399"/>
                </a:solidFill>
                <a:latin typeface="Times New Roman" pitchFamily="18" charset="0"/>
                <a:cs typeface="Times New Roman" pitchFamily="18" charset="0"/>
              </a:rPr>
              <a:t>Economic characteristics:  </a:t>
            </a:r>
            <a:r>
              <a:rPr lang="en-GB" sz="2200" b="1" dirty="0" smtClean="0">
                <a:solidFill>
                  <a:srgbClr val="006600"/>
                </a:solidFill>
                <a:latin typeface="Times New Roman" pitchFamily="18" charset="0"/>
                <a:cs typeface="Times New Roman" pitchFamily="18" charset="0"/>
              </a:rPr>
              <a:t>average no. of workers, fixed assets, outstanding loans, total receipts, total operating expenses and gross value added. </a:t>
            </a:r>
            <a:endParaRPr lang="en-IN" sz="2200" b="1" dirty="0" smtClean="0">
              <a:solidFill>
                <a:srgbClr val="006600"/>
              </a:solidFill>
              <a:latin typeface="Times New Roman" pitchFamily="18" charset="0"/>
              <a:cs typeface="Times New Roman" pitchFamily="18" charset="0"/>
            </a:endParaRPr>
          </a:p>
          <a:p>
            <a:pPr algn="just">
              <a:buFont typeface="Wingdings" pitchFamily="2" charset="2"/>
              <a:buChar char="ü"/>
            </a:pPr>
            <a:endParaRPr lang="en-IN" sz="2200" b="1" dirty="0" smtClean="0">
              <a:solidFill>
                <a:srgbClr val="003399"/>
              </a:solidFill>
              <a:latin typeface="Times New Roman" pitchFamily="18" charset="0"/>
              <a:cs typeface="Times New Roman" pitchFamily="18" charset="0"/>
            </a:endParaRPr>
          </a:p>
          <a:p>
            <a:pPr algn="just">
              <a:buFont typeface="Wingdings" pitchFamily="2" charset="2"/>
              <a:buChar char="ü"/>
            </a:pPr>
            <a:r>
              <a:rPr lang="en-GB" sz="2200" b="1" dirty="0" smtClean="0">
                <a:solidFill>
                  <a:srgbClr val="003399"/>
                </a:solidFill>
                <a:latin typeface="Times New Roman" pitchFamily="18" charset="0"/>
                <a:cs typeface="Times New Roman" pitchFamily="18" charset="0"/>
              </a:rPr>
              <a:t>Operational characteristics: </a:t>
            </a:r>
            <a:r>
              <a:rPr lang="en-GB" sz="2200" b="1" dirty="0" smtClean="0">
                <a:solidFill>
                  <a:srgbClr val="006600"/>
                </a:solidFill>
                <a:latin typeface="Times New Roman" pitchFamily="18" charset="0"/>
                <a:cs typeface="Times New Roman" pitchFamily="18" charset="0"/>
              </a:rPr>
              <a:t>ownership, nature of operation, location, status of registration, etc. </a:t>
            </a:r>
            <a:endParaRPr lang="en-IN" sz="2200" b="1" dirty="0" smtClean="0">
              <a:solidFill>
                <a:srgbClr val="006600"/>
              </a:solidFill>
              <a:latin typeface="Times New Roman" pitchFamily="18" charset="0"/>
              <a:cs typeface="Times New Roman" pitchFamily="18" charset="0"/>
            </a:endParaRPr>
          </a:p>
          <a:p>
            <a:pPr algn="just">
              <a:buFont typeface="Wingdings" pitchFamily="2" charset="2"/>
              <a:buChar char="ü"/>
            </a:pPr>
            <a:endParaRPr lang="en-IN" sz="2200" b="1" dirty="0" smtClean="0">
              <a:solidFill>
                <a:srgbClr val="003399"/>
              </a:solidFill>
              <a:latin typeface="Times New Roman" pitchFamily="18" charset="0"/>
              <a:cs typeface="Times New Roman" pitchFamily="18" charset="0"/>
            </a:endParaRPr>
          </a:p>
          <a:p>
            <a:pPr algn="just">
              <a:buFont typeface="Wingdings" pitchFamily="2" charset="2"/>
              <a:buChar char="ü"/>
            </a:pPr>
            <a:r>
              <a:rPr lang="en-GB" sz="2200" b="1" dirty="0" smtClean="0">
                <a:solidFill>
                  <a:srgbClr val="003399"/>
                </a:solidFill>
                <a:latin typeface="Times New Roman" pitchFamily="18" charset="0"/>
                <a:cs typeface="Times New Roman" pitchFamily="18" charset="0"/>
              </a:rPr>
              <a:t>Use: </a:t>
            </a:r>
            <a:r>
              <a:rPr lang="en-GB" sz="2200" b="1" dirty="0" smtClean="0">
                <a:solidFill>
                  <a:srgbClr val="006600"/>
                </a:solidFill>
                <a:latin typeface="Times New Roman" pitchFamily="18" charset="0"/>
                <a:cs typeface="Times New Roman" pitchFamily="18" charset="0"/>
              </a:rPr>
              <a:t>These economic and operational indicators are required for planning, policy and decision making at various levels, both within the government and outside. </a:t>
            </a:r>
            <a:endParaRPr lang="en-IN"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endParaRPr lang="en-US" sz="2200" b="1" dirty="0" smtClean="0">
              <a:solidFill>
                <a:srgbClr val="003399"/>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latin typeface="Times New Roman" pitchFamily="18" charset="0"/>
                <a:cs typeface="Times New Roman" pitchFamily="18" charset="0"/>
              </a:rPr>
              <a:t>NSS surveys on Service Sector:</a:t>
            </a:r>
            <a:br>
              <a:rPr lang="en-IN" sz="3000" b="1" dirty="0" smtClean="0">
                <a:latin typeface="Times New Roman" pitchFamily="18" charset="0"/>
                <a:cs typeface="Times New Roman" pitchFamily="18" charset="0"/>
              </a:rPr>
            </a:br>
            <a:r>
              <a:rPr lang="en-IN" sz="3000" b="1" dirty="0" smtClean="0">
                <a:latin typeface="Times New Roman" pitchFamily="18" charset="0"/>
                <a:cs typeface="Times New Roman" pitchFamily="18" charset="0"/>
              </a:rPr>
              <a:t>Phases of evolution (1977 to 2007)</a:t>
            </a:r>
            <a:endParaRPr lang="en-IN" sz="3000" b="1" dirty="0">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US" sz="2200" b="1" dirty="0" smtClean="0">
                <a:solidFill>
                  <a:srgbClr val="003399"/>
                </a:solidFill>
                <a:latin typeface="Times New Roman" pitchFamily="18" charset="0"/>
                <a:cs typeface="Times New Roman" pitchFamily="18" charset="0"/>
              </a:rPr>
              <a:t> </a:t>
            </a:r>
            <a:r>
              <a:rPr lang="en-US" sz="2200" b="1" dirty="0" smtClean="0">
                <a:solidFill>
                  <a:srgbClr val="006600"/>
                </a:solidFill>
                <a:latin typeface="Times New Roman" pitchFamily="18" charset="0"/>
                <a:cs typeface="Times New Roman" pitchFamily="18" charset="0"/>
              </a:rPr>
              <a:t>Informal sector enterprises </a:t>
            </a:r>
            <a:r>
              <a:rPr lang="en-US" sz="2200" b="1" dirty="0" smtClean="0">
                <a:solidFill>
                  <a:srgbClr val="003399"/>
                </a:solidFill>
                <a:latin typeface="Times New Roman" pitchFamily="18" charset="0"/>
                <a:cs typeface="Times New Roman" pitchFamily="18" charset="0"/>
              </a:rPr>
              <a:t>in NSS 55</a:t>
            </a:r>
            <a:r>
              <a:rPr lang="en-US" sz="2200" b="1" baseline="30000" dirty="0" smtClean="0">
                <a:solidFill>
                  <a:srgbClr val="003399"/>
                </a:solidFill>
                <a:latin typeface="Times New Roman" pitchFamily="18" charset="0"/>
                <a:cs typeface="Times New Roman" pitchFamily="18" charset="0"/>
              </a:rPr>
              <a:t>th</a:t>
            </a:r>
            <a:r>
              <a:rPr lang="en-US" sz="2200" b="1" dirty="0" smtClean="0">
                <a:solidFill>
                  <a:srgbClr val="003399"/>
                </a:solidFill>
                <a:latin typeface="Times New Roman" pitchFamily="18" charset="0"/>
                <a:cs typeface="Times New Roman" pitchFamily="18" charset="0"/>
              </a:rPr>
              <a:t> round during 1999 to 2000</a:t>
            </a:r>
          </a:p>
          <a:p>
            <a:pPr lvl="1" algn="just">
              <a:buFont typeface="Wingdings" pitchFamily="2" charset="2"/>
              <a:buChar char="ü"/>
            </a:pPr>
            <a:endParaRPr lang="en-US" sz="10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IN" sz="2200" b="1" dirty="0" smtClean="0">
                <a:solidFill>
                  <a:srgbClr val="006600"/>
                </a:solidFill>
                <a:latin typeface="Times New Roman" pitchFamily="18" charset="0"/>
                <a:cs typeface="Times New Roman" pitchFamily="18" charset="0"/>
              </a:rPr>
              <a:t>All non-agricultural enterprises </a:t>
            </a:r>
            <a:r>
              <a:rPr lang="en-IN" sz="2200" b="1" dirty="0" smtClean="0">
                <a:solidFill>
                  <a:srgbClr val="003399"/>
                </a:solidFill>
                <a:latin typeface="Times New Roman" pitchFamily="18" charset="0"/>
                <a:cs typeface="Times New Roman" pitchFamily="18" charset="0"/>
              </a:rPr>
              <a:t>with type of ownership as either ‘proprietary’ and ‘partnership’. </a:t>
            </a:r>
          </a:p>
          <a:p>
            <a:pPr lvl="1" algn="just">
              <a:buFont typeface="Wingdings" pitchFamily="2" charset="2"/>
              <a:buChar char="ü"/>
            </a:pPr>
            <a:endParaRPr lang="en-IN" sz="10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IN" sz="2200" b="1" dirty="0" smtClean="0">
                <a:solidFill>
                  <a:srgbClr val="003399"/>
                </a:solidFill>
                <a:latin typeface="Times New Roman" pitchFamily="18" charset="0"/>
                <a:cs typeface="Times New Roman" pitchFamily="18" charset="0"/>
              </a:rPr>
              <a:t>The survey covered all informal non-agricultural enterprises other than those covered under (</a:t>
            </a:r>
            <a:r>
              <a:rPr lang="en-IN" sz="2200" b="1" dirty="0" err="1" smtClean="0">
                <a:solidFill>
                  <a:srgbClr val="003399"/>
                </a:solidFill>
                <a:latin typeface="Times New Roman" pitchFamily="18" charset="0"/>
                <a:cs typeface="Times New Roman" pitchFamily="18" charset="0"/>
              </a:rPr>
              <a:t>i</a:t>
            </a:r>
            <a:r>
              <a:rPr lang="en-IN" sz="2200" b="1" dirty="0" smtClean="0">
                <a:solidFill>
                  <a:srgbClr val="003399"/>
                </a:solidFill>
                <a:latin typeface="Times New Roman" pitchFamily="18" charset="0"/>
                <a:cs typeface="Times New Roman" pitchFamily="18" charset="0"/>
              </a:rPr>
              <a:t>) ‘mining &amp; quarrying’, (ii) ‘electricity, gas &amp; water supply’, (iii) ‘Public Administration and Defence; Compulsory Social Security’, (iv) ‘Private Households with Employed Persons’, (v) ‘Extra Territorial Organizations and Bodies’. </a:t>
            </a:r>
          </a:p>
          <a:p>
            <a:pPr lvl="1" algn="just">
              <a:buFont typeface="Wingdings" pitchFamily="2" charset="2"/>
              <a:buChar char="ü"/>
            </a:pPr>
            <a:endParaRPr lang="en-IN" sz="10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IN" sz="2200" b="1" dirty="0" smtClean="0">
                <a:solidFill>
                  <a:srgbClr val="006600"/>
                </a:solidFill>
                <a:latin typeface="Times New Roman" pitchFamily="18" charset="0"/>
                <a:cs typeface="Times New Roman" pitchFamily="18" charset="0"/>
              </a:rPr>
              <a:t>28 million enterprises in service sector employing 47 million workers</a:t>
            </a:r>
            <a:endParaRPr lang="en-US"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endParaRPr lang="en-US" sz="2200" b="1" dirty="0" smtClean="0">
              <a:solidFill>
                <a:srgbClr val="003399"/>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latin typeface="Times New Roman" pitchFamily="18" charset="0"/>
                <a:cs typeface="Times New Roman" pitchFamily="18" charset="0"/>
              </a:rPr>
              <a:t>NSS surveys on Service Sector:</a:t>
            </a:r>
            <a:br>
              <a:rPr lang="en-IN" sz="3000" b="1" dirty="0" smtClean="0">
                <a:latin typeface="Times New Roman" pitchFamily="18" charset="0"/>
                <a:cs typeface="Times New Roman" pitchFamily="18" charset="0"/>
              </a:rPr>
            </a:br>
            <a:r>
              <a:rPr lang="en-IN" sz="3000" b="1" dirty="0" smtClean="0">
                <a:latin typeface="Times New Roman" pitchFamily="18" charset="0"/>
                <a:cs typeface="Times New Roman" pitchFamily="18" charset="0"/>
              </a:rPr>
              <a:t>Phases of evolution (1977 to 2007)</a:t>
            </a:r>
            <a:endParaRPr lang="en-IN" sz="3000" b="1" dirty="0">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US" sz="2200" b="1" dirty="0" smtClean="0">
                <a:solidFill>
                  <a:srgbClr val="003399"/>
                </a:solidFill>
                <a:latin typeface="Times New Roman" pitchFamily="18" charset="0"/>
                <a:cs typeface="Times New Roman" pitchFamily="18" charset="0"/>
              </a:rPr>
              <a:t>The 57</a:t>
            </a:r>
            <a:r>
              <a:rPr lang="en-US" sz="2200" b="1" baseline="30000" dirty="0" smtClean="0">
                <a:solidFill>
                  <a:srgbClr val="003399"/>
                </a:solidFill>
                <a:latin typeface="Times New Roman" pitchFamily="18" charset="0"/>
                <a:cs typeface="Times New Roman" pitchFamily="18" charset="0"/>
              </a:rPr>
              <a:t>th</a:t>
            </a:r>
            <a:r>
              <a:rPr lang="en-US" sz="2200" b="1" dirty="0" smtClean="0">
                <a:solidFill>
                  <a:srgbClr val="003399"/>
                </a:solidFill>
                <a:latin typeface="Times New Roman" pitchFamily="18" charset="0"/>
                <a:cs typeface="Times New Roman" pitchFamily="18" charset="0"/>
              </a:rPr>
              <a:t> round (2001-02) </a:t>
            </a:r>
            <a:r>
              <a:rPr lang="en-IN" sz="2200" b="1" dirty="0" smtClean="0">
                <a:solidFill>
                  <a:srgbClr val="006600"/>
                </a:solidFill>
                <a:latin typeface="Times New Roman" pitchFamily="18" charset="0"/>
                <a:cs typeface="Times New Roman" pitchFamily="18" charset="0"/>
              </a:rPr>
              <a:t>covered broadly all unorganised service sector enterprises engaged in the activities</a:t>
            </a:r>
          </a:p>
          <a:p>
            <a:pPr lvl="1" algn="just">
              <a:buFont typeface="Wingdings" pitchFamily="2" charset="2"/>
              <a:buChar char="ü"/>
            </a:pPr>
            <a:endParaRPr lang="en-IN" sz="2200" b="1" dirty="0" smtClean="0">
              <a:solidFill>
                <a:srgbClr val="003399"/>
              </a:solidFill>
              <a:latin typeface="Times New Roman" pitchFamily="18" charset="0"/>
              <a:cs typeface="Times New Roman" pitchFamily="18" charset="0"/>
            </a:endParaRPr>
          </a:p>
          <a:p>
            <a:pPr lvl="2" algn="just">
              <a:buFont typeface="Wingdings" pitchFamily="2" charset="2"/>
              <a:buChar char="ü"/>
            </a:pPr>
            <a:r>
              <a:rPr lang="en-IN" sz="2200" b="1" dirty="0" smtClean="0">
                <a:solidFill>
                  <a:srgbClr val="003399"/>
                </a:solidFill>
                <a:latin typeface="Times New Roman" pitchFamily="18" charset="0"/>
                <a:cs typeface="Times New Roman" pitchFamily="18" charset="0"/>
              </a:rPr>
              <a:t> hotels and restaurants; transport, storage and communication; real estate, renting and business activities ; education; health and social work; and other community, social and personal service activities </a:t>
            </a:r>
            <a:r>
              <a:rPr lang="en-US" sz="2200" b="1" dirty="0" smtClean="0">
                <a:solidFill>
                  <a:srgbClr val="003399"/>
                </a:solidFill>
                <a:latin typeface="Times New Roman" pitchFamily="18" charset="0"/>
                <a:cs typeface="Times New Roman" pitchFamily="18" charset="0"/>
              </a:rPr>
              <a:t>(excluding trade and finance). </a:t>
            </a:r>
          </a:p>
          <a:p>
            <a:pPr lvl="1" algn="just">
              <a:buFont typeface="Wingdings" pitchFamily="2" charset="2"/>
              <a:buChar char="ü"/>
            </a:pPr>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ü"/>
            </a:pPr>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US" sz="2200" b="1" dirty="0" smtClean="0">
                <a:solidFill>
                  <a:srgbClr val="003399"/>
                </a:solidFill>
                <a:latin typeface="Times New Roman" pitchFamily="18" charset="0"/>
                <a:cs typeface="Times New Roman" pitchFamily="18" charset="0"/>
              </a:rPr>
              <a:t>Important Estimates: </a:t>
            </a:r>
            <a:r>
              <a:rPr lang="en-US" sz="2200" b="1" dirty="0" smtClean="0">
                <a:solidFill>
                  <a:srgbClr val="006600"/>
                </a:solidFill>
                <a:latin typeface="Times New Roman" pitchFamily="18" charset="0"/>
                <a:cs typeface="Times New Roman" pitchFamily="18" charset="0"/>
              </a:rPr>
              <a:t>14 million enterprises employing 27 million workers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br>
              <a:rPr lang="en-IN" sz="3000" b="1" dirty="0" smtClean="0">
                <a:solidFill>
                  <a:srgbClr val="FF0000"/>
                </a:solidFill>
                <a:latin typeface="Times New Roman" pitchFamily="18" charset="0"/>
                <a:cs typeface="Times New Roman" pitchFamily="18" charset="0"/>
              </a:rPr>
            </a:br>
            <a:r>
              <a:rPr lang="en-IN" sz="3000" b="1" dirty="0" smtClean="0">
                <a:solidFill>
                  <a:srgbClr val="FF0000"/>
                </a:solidFill>
                <a:latin typeface="Times New Roman" pitchFamily="18" charset="0"/>
                <a:cs typeface="Times New Roman" pitchFamily="18" charset="0"/>
              </a:rPr>
              <a:t>Phases of evolution (1977 to 2007)</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285720" y="1428736"/>
            <a:ext cx="8501122" cy="51435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US" sz="2200" b="1" dirty="0" smtClean="0">
                <a:solidFill>
                  <a:srgbClr val="003399"/>
                </a:solidFill>
                <a:latin typeface="Times New Roman" pitchFamily="18" charset="0"/>
                <a:cs typeface="Times New Roman" pitchFamily="18" charset="0"/>
              </a:rPr>
              <a:t>The 63</a:t>
            </a:r>
            <a:r>
              <a:rPr lang="en-US" sz="2200" b="1" baseline="30000" dirty="0" smtClean="0">
                <a:solidFill>
                  <a:srgbClr val="003399"/>
                </a:solidFill>
                <a:latin typeface="Times New Roman" pitchFamily="18" charset="0"/>
                <a:cs typeface="Times New Roman" pitchFamily="18" charset="0"/>
              </a:rPr>
              <a:t>rd</a:t>
            </a:r>
            <a:r>
              <a:rPr lang="en-US" sz="2200" b="1" dirty="0" smtClean="0">
                <a:solidFill>
                  <a:srgbClr val="003399"/>
                </a:solidFill>
                <a:latin typeface="Times New Roman" pitchFamily="18" charset="0"/>
                <a:cs typeface="Times New Roman" pitchFamily="18" charset="0"/>
              </a:rPr>
              <a:t> round (2006-07):  FEATURES</a:t>
            </a:r>
          </a:p>
          <a:p>
            <a:pPr algn="just">
              <a:buFont typeface="Wingdings" pitchFamily="2" charset="2"/>
              <a:buChar char="Ø"/>
            </a:pPr>
            <a:endParaRPr lang="en-US" sz="5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GB" sz="2200" b="1" dirty="0" smtClean="0">
                <a:solidFill>
                  <a:srgbClr val="003399"/>
                </a:solidFill>
                <a:latin typeface="Times New Roman" pitchFamily="18" charset="0"/>
                <a:cs typeface="Times New Roman" pitchFamily="18" charset="0"/>
              </a:rPr>
              <a:t>Two frames : List frame and Area frame.</a:t>
            </a:r>
          </a:p>
          <a:p>
            <a:pPr lvl="1" algn="just">
              <a:buFont typeface="Wingdings" pitchFamily="2" charset="2"/>
              <a:buChar char="ü"/>
            </a:pPr>
            <a:endParaRPr lang="en-IN" sz="1000" b="1" dirty="0" smtClean="0">
              <a:solidFill>
                <a:srgbClr val="003399"/>
              </a:solidFill>
              <a:latin typeface="Times New Roman" pitchFamily="18" charset="0"/>
              <a:cs typeface="Times New Roman" pitchFamily="18" charset="0"/>
            </a:endParaRPr>
          </a:p>
          <a:p>
            <a:pPr lvl="1" algn="just">
              <a:buFont typeface="Wingdings" pitchFamily="2" charset="2"/>
              <a:buChar char="Ø"/>
            </a:pPr>
            <a:r>
              <a:rPr lang="en-GB" sz="2200" b="1" dirty="0" smtClean="0">
                <a:solidFill>
                  <a:srgbClr val="003399"/>
                </a:solidFill>
                <a:latin typeface="Times New Roman" pitchFamily="18" charset="0"/>
                <a:cs typeface="Times New Roman" pitchFamily="18" charset="0"/>
              </a:rPr>
              <a:t>A list of about 1000 service sector companies was used as list frame. Out of these 438 were surveyed.</a:t>
            </a:r>
          </a:p>
          <a:p>
            <a:pPr lvl="1" algn="just">
              <a:buFont typeface="Wingdings" pitchFamily="2" charset="2"/>
              <a:buChar char="Ø"/>
            </a:pPr>
            <a:endParaRPr lang="en-GB" sz="1000" b="1" dirty="0" smtClean="0">
              <a:solidFill>
                <a:srgbClr val="003399"/>
              </a:solidFill>
              <a:latin typeface="Times New Roman" pitchFamily="18" charset="0"/>
              <a:cs typeface="Times New Roman" pitchFamily="18" charset="0"/>
            </a:endParaRPr>
          </a:p>
          <a:p>
            <a:pPr lvl="1" algn="just">
              <a:buFont typeface="Wingdings" pitchFamily="2" charset="2"/>
              <a:buChar char="Ø"/>
            </a:pPr>
            <a:r>
              <a:rPr lang="en-GB" sz="2200" b="1" dirty="0" smtClean="0">
                <a:solidFill>
                  <a:srgbClr val="003399"/>
                </a:solidFill>
                <a:latin typeface="Times New Roman" pitchFamily="18" charset="0"/>
                <a:cs typeface="Times New Roman" pitchFamily="18" charset="0"/>
              </a:rPr>
              <a:t>Area frame covered 14000 FSUs surveying 189,844 units.</a:t>
            </a:r>
          </a:p>
          <a:p>
            <a:pPr lvl="1" algn="just">
              <a:buFont typeface="Wingdings" pitchFamily="2" charset="2"/>
              <a:buChar char="Ø"/>
            </a:pPr>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Ø"/>
            </a:pPr>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Ø"/>
            </a:pPr>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Ø"/>
            </a:pPr>
            <a:endParaRPr lang="en-US" sz="2200" b="1" dirty="0" smtClean="0">
              <a:solidFill>
                <a:srgbClr val="003399"/>
              </a:solidFill>
              <a:latin typeface="Times New Roman" pitchFamily="18" charset="0"/>
              <a:cs typeface="Times New Roman" pitchFamily="18" charset="0"/>
            </a:endParaRPr>
          </a:p>
          <a:p>
            <a:pPr lvl="1" algn="just">
              <a:buFont typeface="Wingdings" pitchFamily="2" charset="2"/>
              <a:buChar char="Ø"/>
            </a:pPr>
            <a:endParaRPr lang="en-IN" sz="2200" b="1" dirty="0" smtClean="0">
              <a:solidFill>
                <a:srgbClr val="003399"/>
              </a:solidFill>
              <a:latin typeface="Times New Roman" pitchFamily="18" charset="0"/>
              <a:cs typeface="Times New Roman" pitchFamily="18" charset="0"/>
            </a:endParaRPr>
          </a:p>
          <a:p>
            <a:pPr lvl="1" algn="just">
              <a:buFont typeface="Wingdings" pitchFamily="2" charset="2"/>
              <a:buChar char="Ø"/>
            </a:pPr>
            <a:endParaRPr lang="en-IN" sz="2200" b="1" dirty="0" smtClean="0">
              <a:solidFill>
                <a:srgbClr val="003399"/>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500166" y="4500570"/>
          <a:ext cx="6096000" cy="1828800"/>
        </p:xfrm>
        <a:graphic>
          <a:graphicData uri="http://schemas.openxmlformats.org/drawingml/2006/table">
            <a:tbl>
              <a:tblPr firstRow="1" bandRow="1">
                <a:tableStyleId>{93296810-A885-4BE3-A3E7-6D5BEEA58F35}</a:tableStyleId>
              </a:tblPr>
              <a:tblGrid>
                <a:gridCol w="3429024"/>
                <a:gridCol w="1285884"/>
                <a:gridCol w="1381092"/>
              </a:tblGrid>
              <a:tr h="342902">
                <a:tc>
                  <a:txBody>
                    <a:bodyPr/>
                    <a:lstStyle/>
                    <a:p>
                      <a:r>
                        <a:rPr lang="en-IN" b="1" dirty="0" smtClean="0">
                          <a:solidFill>
                            <a:srgbClr val="003399"/>
                          </a:solidFill>
                          <a:latin typeface="Times New Roman" pitchFamily="18" charset="0"/>
                          <a:cs typeface="Times New Roman" pitchFamily="18" charset="0"/>
                        </a:rPr>
                        <a:t>indicator</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List frame</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Area frame</a:t>
                      </a:r>
                      <a:endParaRPr lang="en-IN" b="1" dirty="0">
                        <a:solidFill>
                          <a:srgbClr val="003399"/>
                        </a:solidFill>
                        <a:latin typeface="Times New Roman" pitchFamily="18" charset="0"/>
                        <a:cs typeface="Times New Roman" pitchFamily="18" charset="0"/>
                      </a:endParaRPr>
                    </a:p>
                  </a:txBody>
                  <a:tcPr/>
                </a:tc>
              </a:tr>
              <a:tr h="3429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solidFill>
                            <a:srgbClr val="003399"/>
                          </a:solidFill>
                          <a:latin typeface="Times New Roman" pitchFamily="18" charset="0"/>
                          <a:cs typeface="Times New Roman" pitchFamily="18" charset="0"/>
                        </a:rPr>
                        <a:t>Surveyed</a:t>
                      </a:r>
                      <a:r>
                        <a:rPr lang="en-IN" b="1" baseline="0" dirty="0" smtClean="0">
                          <a:solidFill>
                            <a:srgbClr val="003399"/>
                          </a:solidFill>
                          <a:latin typeface="Times New Roman" pitchFamily="18" charset="0"/>
                          <a:cs typeface="Times New Roman" pitchFamily="18" charset="0"/>
                        </a:rPr>
                        <a:t> enterprises</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438</a:t>
                      </a:r>
                      <a:endParaRPr lang="en-IN" b="1" dirty="0">
                        <a:solidFill>
                          <a:srgbClr val="003399"/>
                        </a:solidFill>
                        <a:latin typeface="Times New Roman" pitchFamily="18" charset="0"/>
                        <a:cs typeface="Times New Roman" pitchFamily="18" charset="0"/>
                      </a:endParaRPr>
                    </a:p>
                  </a:txBody>
                  <a:tcPr/>
                </a:tc>
                <a:tc>
                  <a:txBody>
                    <a:bodyPr/>
                    <a:lstStyle/>
                    <a:p>
                      <a:r>
                        <a:rPr lang="en-US" sz="1800" b="1" kern="1200" dirty="0" smtClean="0">
                          <a:solidFill>
                            <a:schemeClr val="dk1"/>
                          </a:solidFill>
                          <a:latin typeface="Times New Roman" pitchFamily="18" charset="0"/>
                          <a:ea typeface="+mn-ea"/>
                          <a:cs typeface="Times New Roman" pitchFamily="18" charset="0"/>
                        </a:rPr>
                        <a:t>189844</a:t>
                      </a:r>
                      <a:endParaRPr lang="en-IN" b="1" dirty="0">
                        <a:solidFill>
                          <a:srgbClr val="003399"/>
                        </a:solidFill>
                        <a:latin typeface="Times New Roman" pitchFamily="18" charset="0"/>
                        <a:cs typeface="Times New Roman" pitchFamily="18" charset="0"/>
                      </a:endParaRPr>
                    </a:p>
                  </a:txBody>
                  <a:tcPr/>
                </a:tc>
              </a:tr>
              <a:tr h="342902">
                <a:tc>
                  <a:txBody>
                    <a:bodyPr/>
                    <a:lstStyle/>
                    <a:p>
                      <a:r>
                        <a:rPr lang="en-IN" b="1" dirty="0" smtClean="0">
                          <a:solidFill>
                            <a:srgbClr val="003399"/>
                          </a:solidFill>
                          <a:latin typeface="Times New Roman" pitchFamily="18" charset="0"/>
                          <a:cs typeface="Times New Roman" pitchFamily="18" charset="0"/>
                        </a:rPr>
                        <a:t>Estimated</a:t>
                      </a:r>
                      <a:r>
                        <a:rPr lang="en-IN" b="1" baseline="0" dirty="0" smtClean="0">
                          <a:solidFill>
                            <a:srgbClr val="003399"/>
                          </a:solidFill>
                          <a:latin typeface="Times New Roman" pitchFamily="18" charset="0"/>
                          <a:cs typeface="Times New Roman" pitchFamily="18" charset="0"/>
                        </a:rPr>
                        <a:t> workers (in million)</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0.6</a:t>
                      </a:r>
                      <a:endParaRPr lang="en-IN" b="1" dirty="0">
                        <a:solidFill>
                          <a:srgbClr val="003399"/>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solidFill>
                            <a:srgbClr val="003399"/>
                          </a:solidFill>
                          <a:latin typeface="Times New Roman" pitchFamily="18" charset="0"/>
                          <a:cs typeface="Times New Roman" pitchFamily="18" charset="0"/>
                        </a:rPr>
                        <a:t>33</a:t>
                      </a:r>
                      <a:endParaRPr lang="en-IN" b="1" dirty="0">
                        <a:solidFill>
                          <a:srgbClr val="003399"/>
                        </a:solidFill>
                        <a:latin typeface="Times New Roman" pitchFamily="18" charset="0"/>
                        <a:cs typeface="Times New Roman" pitchFamily="18" charset="0"/>
                      </a:endParaRPr>
                    </a:p>
                  </a:txBody>
                  <a:tcPr/>
                </a:tc>
              </a:tr>
              <a:tr h="342902">
                <a:tc>
                  <a:txBody>
                    <a:bodyPr/>
                    <a:lstStyle/>
                    <a:p>
                      <a:r>
                        <a:rPr lang="en-IN" b="1" dirty="0" smtClean="0">
                          <a:solidFill>
                            <a:srgbClr val="003399"/>
                          </a:solidFill>
                          <a:latin typeface="Times New Roman" pitchFamily="18" charset="0"/>
                          <a:cs typeface="Times New Roman" pitchFamily="18" charset="0"/>
                        </a:rPr>
                        <a:t>% share</a:t>
                      </a:r>
                      <a:r>
                        <a:rPr lang="en-IN" b="1" baseline="0" dirty="0" smtClean="0">
                          <a:solidFill>
                            <a:srgbClr val="003399"/>
                          </a:solidFill>
                          <a:latin typeface="Times New Roman" pitchFamily="18" charset="0"/>
                          <a:cs typeface="Times New Roman" pitchFamily="18" charset="0"/>
                        </a:rPr>
                        <a:t> of workers</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2%</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98%</a:t>
                      </a:r>
                      <a:endParaRPr lang="en-IN" b="1" dirty="0">
                        <a:solidFill>
                          <a:srgbClr val="003399"/>
                        </a:solidFill>
                        <a:latin typeface="Times New Roman" pitchFamily="18" charset="0"/>
                        <a:cs typeface="Times New Roman" pitchFamily="18" charset="0"/>
                      </a:endParaRPr>
                    </a:p>
                  </a:txBody>
                  <a:tcPr/>
                </a:tc>
              </a:tr>
              <a:tr h="3429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solidFill>
                            <a:srgbClr val="003399"/>
                          </a:solidFill>
                          <a:latin typeface="Times New Roman" pitchFamily="18" charset="0"/>
                          <a:cs typeface="Times New Roman" pitchFamily="18" charset="0"/>
                        </a:rPr>
                        <a:t>% share</a:t>
                      </a:r>
                      <a:r>
                        <a:rPr lang="en-IN" b="1" baseline="0" dirty="0" smtClean="0">
                          <a:solidFill>
                            <a:srgbClr val="003399"/>
                          </a:solidFill>
                          <a:latin typeface="Times New Roman" pitchFamily="18" charset="0"/>
                          <a:cs typeface="Times New Roman" pitchFamily="18" charset="0"/>
                        </a:rPr>
                        <a:t> of GVA</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38%</a:t>
                      </a:r>
                      <a:endParaRPr lang="en-IN" b="1" dirty="0">
                        <a:solidFill>
                          <a:srgbClr val="003399"/>
                        </a:solidFill>
                        <a:latin typeface="Times New Roman" pitchFamily="18" charset="0"/>
                        <a:cs typeface="Times New Roman" pitchFamily="18" charset="0"/>
                      </a:endParaRPr>
                    </a:p>
                  </a:txBody>
                  <a:tcPr/>
                </a:tc>
                <a:tc>
                  <a:txBody>
                    <a:bodyPr/>
                    <a:lstStyle/>
                    <a:p>
                      <a:r>
                        <a:rPr lang="en-IN" b="1" dirty="0" smtClean="0">
                          <a:solidFill>
                            <a:srgbClr val="003399"/>
                          </a:solidFill>
                          <a:latin typeface="Times New Roman" pitchFamily="18" charset="0"/>
                          <a:cs typeface="Times New Roman" pitchFamily="18" charset="0"/>
                        </a:rPr>
                        <a:t>62%</a:t>
                      </a:r>
                      <a:endParaRPr lang="en-IN" b="1" dirty="0">
                        <a:solidFill>
                          <a:srgbClr val="003399"/>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latin typeface="Times New Roman" pitchFamily="18" charset="0"/>
                <a:cs typeface="Times New Roman" pitchFamily="18" charset="0"/>
              </a:rPr>
              <a:t>Fine tuning made in design of the survey</a:t>
            </a:r>
            <a:endParaRPr lang="en-IN" sz="3000" b="1" dirty="0">
              <a:latin typeface="Times New Roman" pitchFamily="18" charset="0"/>
              <a:cs typeface="Times New Roman" pitchFamily="18" charset="0"/>
            </a:endParaRPr>
          </a:p>
        </p:txBody>
      </p:sp>
      <p:sp>
        <p:nvSpPr>
          <p:cNvPr id="5" name="Rectangle 4"/>
          <p:cNvSpPr/>
          <p:nvPr/>
        </p:nvSpPr>
        <p:spPr>
          <a:xfrm>
            <a:off x="642910"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buFont typeface="Wingdings" pitchFamily="2" charset="2"/>
              <a:buChar char="Ø"/>
            </a:pPr>
            <a:r>
              <a:rPr lang="en-IN" sz="2200" b="1" dirty="0" smtClean="0">
                <a:solidFill>
                  <a:srgbClr val="003399"/>
                </a:solidFill>
                <a:latin typeface="Times New Roman" pitchFamily="18" charset="0"/>
                <a:cs typeface="Times New Roman" pitchFamily="18" charset="0"/>
              </a:rPr>
              <a:t>Allocation of First Stage Units: </a:t>
            </a:r>
            <a:r>
              <a:rPr lang="en-IN" sz="2200" b="1" dirty="0" smtClean="0">
                <a:solidFill>
                  <a:srgbClr val="006600"/>
                </a:solidFill>
                <a:latin typeface="Times New Roman" pitchFamily="18" charset="0"/>
                <a:cs typeface="Times New Roman" pitchFamily="18" charset="0"/>
              </a:rPr>
              <a:t>Total FSUs to be surveyed were allocated to the rural and urban areas in proportion to the number of </a:t>
            </a:r>
            <a:r>
              <a:rPr lang="en-GB" sz="2200" b="1" dirty="0" smtClean="0">
                <a:solidFill>
                  <a:srgbClr val="006600"/>
                </a:solidFill>
                <a:latin typeface="Times New Roman" pitchFamily="18" charset="0"/>
                <a:cs typeface="Times New Roman" pitchFamily="18" charset="0"/>
              </a:rPr>
              <a:t>workers in service sector enterprises as per EC (for example in 63</a:t>
            </a:r>
            <a:r>
              <a:rPr lang="en-GB" sz="2200" b="1" baseline="30000" dirty="0" smtClean="0">
                <a:solidFill>
                  <a:srgbClr val="006600"/>
                </a:solidFill>
                <a:latin typeface="Times New Roman" pitchFamily="18" charset="0"/>
                <a:cs typeface="Times New Roman" pitchFamily="18" charset="0"/>
              </a:rPr>
              <a:t>rd</a:t>
            </a:r>
            <a:r>
              <a:rPr lang="en-GB" sz="2200" b="1" dirty="0" smtClean="0">
                <a:solidFill>
                  <a:srgbClr val="006600"/>
                </a:solidFill>
                <a:latin typeface="Times New Roman" pitchFamily="18" charset="0"/>
                <a:cs typeface="Times New Roman" pitchFamily="18" charset="0"/>
              </a:rPr>
              <a:t> round according to EC '98) engaged in the activities under coverage of the survey.</a:t>
            </a:r>
          </a:p>
          <a:p>
            <a:pPr algn="just" hangingPunct="0"/>
            <a:r>
              <a:rPr lang="en-GB" sz="2200" b="1" dirty="0" smtClean="0">
                <a:solidFill>
                  <a:srgbClr val="003399"/>
                </a:solidFill>
                <a:latin typeface="Times New Roman" pitchFamily="18" charset="0"/>
                <a:cs typeface="Times New Roman" pitchFamily="18" charset="0"/>
              </a:rPr>
              <a:t> </a:t>
            </a:r>
            <a:endParaRPr lang="en-IN" sz="2200" b="1" dirty="0" smtClean="0">
              <a:solidFill>
                <a:srgbClr val="003399"/>
              </a:solidFill>
              <a:latin typeface="Times New Roman" pitchFamily="18" charset="0"/>
              <a:cs typeface="Times New Roman" pitchFamily="18" charset="0"/>
            </a:endParaRPr>
          </a:p>
          <a:p>
            <a:pPr algn="just" hangingPunct="0">
              <a:buFont typeface="Wingdings" pitchFamily="2" charset="2"/>
              <a:buChar char="Ø"/>
            </a:pPr>
            <a:r>
              <a:rPr lang="en-IN" sz="2200" b="1" dirty="0" smtClean="0">
                <a:solidFill>
                  <a:srgbClr val="003399"/>
                </a:solidFill>
                <a:latin typeface="Times New Roman" pitchFamily="18" charset="0"/>
                <a:cs typeface="Times New Roman" pitchFamily="18" charset="0"/>
              </a:rPr>
              <a:t>Formation of sub-stratification </a:t>
            </a:r>
            <a:r>
              <a:rPr lang="en-IN" sz="2200" b="1" dirty="0" smtClean="0">
                <a:solidFill>
                  <a:srgbClr val="006600"/>
                </a:solidFill>
                <a:latin typeface="Times New Roman" pitchFamily="18" charset="0"/>
                <a:cs typeface="Times New Roman" pitchFamily="18" charset="0"/>
              </a:rPr>
              <a:t>using information on number of hired worker in different types of services sector enterprises</a:t>
            </a:r>
          </a:p>
          <a:p>
            <a:pPr algn="just" hangingPunct="0">
              <a:buFont typeface="Wingdings" pitchFamily="2" charset="2"/>
              <a:buChar char="Ø"/>
            </a:pPr>
            <a:endParaRPr lang="en-IN" sz="2200" b="1" dirty="0" smtClean="0">
              <a:solidFill>
                <a:srgbClr val="003399"/>
              </a:solidFill>
              <a:latin typeface="Times New Roman" pitchFamily="18" charset="0"/>
              <a:cs typeface="Times New Roman" pitchFamily="18" charset="0"/>
            </a:endParaRPr>
          </a:p>
          <a:p>
            <a:pPr algn="just" hangingPunct="0">
              <a:buFont typeface="Wingdings" pitchFamily="2" charset="2"/>
              <a:buChar char="Ø"/>
            </a:pPr>
            <a:r>
              <a:rPr lang="en-IN" sz="2200" b="1" dirty="0" smtClean="0">
                <a:solidFill>
                  <a:srgbClr val="003399"/>
                </a:solidFill>
                <a:latin typeface="Times New Roman" pitchFamily="18" charset="0"/>
                <a:cs typeface="Times New Roman" pitchFamily="18" charset="0"/>
              </a:rPr>
              <a:t>Selection of FSUs for better representation: </a:t>
            </a:r>
            <a:r>
              <a:rPr lang="en-IN" sz="2200" b="1" dirty="0" smtClean="0">
                <a:solidFill>
                  <a:srgbClr val="006600"/>
                </a:solidFill>
                <a:latin typeface="Times New Roman" pitchFamily="18" charset="0"/>
                <a:cs typeface="Times New Roman" pitchFamily="18" charset="0"/>
              </a:rPr>
              <a:t>FSUs were selected generally using PPS </a:t>
            </a:r>
            <a:r>
              <a:rPr lang="en-GB" sz="2200" b="1" dirty="0" smtClean="0">
                <a:solidFill>
                  <a:srgbClr val="006600"/>
                </a:solidFill>
                <a:latin typeface="Times New Roman" pitchFamily="18" charset="0"/>
                <a:cs typeface="Times New Roman" pitchFamily="18" charset="0"/>
              </a:rPr>
              <a:t>with size as workers.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latin typeface="Times New Roman" pitchFamily="18" charset="0"/>
                <a:cs typeface="Times New Roman" pitchFamily="18" charset="0"/>
              </a:rPr>
              <a:t>Fine tuning made in design of the survey</a:t>
            </a:r>
            <a:endParaRPr lang="en-IN" sz="3000" b="1" dirty="0">
              <a:latin typeface="Times New Roman" pitchFamily="18" charset="0"/>
              <a:cs typeface="Times New Roman" pitchFamily="18" charset="0"/>
            </a:endParaRPr>
          </a:p>
        </p:txBody>
      </p:sp>
      <p:sp>
        <p:nvSpPr>
          <p:cNvPr id="5" name="Rectangle 4"/>
          <p:cNvSpPr/>
          <p:nvPr/>
        </p:nvSpPr>
        <p:spPr>
          <a:xfrm>
            <a:off x="642910"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buFont typeface="Wingdings" pitchFamily="2" charset="2"/>
              <a:buChar char="Ø"/>
            </a:pPr>
            <a:r>
              <a:rPr lang="en-GB" sz="2200" b="1" dirty="0" smtClean="0">
                <a:solidFill>
                  <a:srgbClr val="003399"/>
                </a:solidFill>
                <a:latin typeface="Times New Roman" pitchFamily="18" charset="0"/>
                <a:cs typeface="Times New Roman" pitchFamily="18" charset="0"/>
              </a:rPr>
              <a:t>Widening the coverage </a:t>
            </a:r>
            <a:r>
              <a:rPr lang="en-GB" sz="2200" b="1" dirty="0" smtClean="0">
                <a:solidFill>
                  <a:srgbClr val="006600"/>
                </a:solidFill>
                <a:latin typeface="Times New Roman" pitchFamily="18" charset="0"/>
                <a:cs typeface="Times New Roman" pitchFamily="18" charset="0"/>
              </a:rPr>
              <a:t>by inclusion of different types of service sector enterprises.</a:t>
            </a:r>
          </a:p>
          <a:p>
            <a:pPr algn="just" hangingPunct="0">
              <a:buFont typeface="Wingdings" pitchFamily="2" charset="2"/>
              <a:buChar char="Ø"/>
            </a:pPr>
            <a:endParaRPr lang="en-GB" sz="2200" b="1" dirty="0" smtClean="0">
              <a:solidFill>
                <a:srgbClr val="003399"/>
              </a:solidFill>
              <a:latin typeface="Times New Roman" pitchFamily="18" charset="0"/>
              <a:cs typeface="Times New Roman" pitchFamily="18" charset="0"/>
            </a:endParaRPr>
          </a:p>
          <a:p>
            <a:pPr algn="just" hangingPunct="0">
              <a:buFont typeface="Wingdings" pitchFamily="2" charset="2"/>
              <a:buChar char="Ø"/>
            </a:pPr>
            <a:r>
              <a:rPr lang="en-GB" sz="2200" b="1" dirty="0" smtClean="0">
                <a:solidFill>
                  <a:srgbClr val="003399"/>
                </a:solidFill>
                <a:latin typeface="Times New Roman" pitchFamily="18" charset="0"/>
                <a:cs typeface="Times New Roman" pitchFamily="18" charset="0"/>
              </a:rPr>
              <a:t>Special effort to capture bigger service sector enterprises</a:t>
            </a:r>
          </a:p>
          <a:p>
            <a:pPr algn="just" hangingPunct="0">
              <a:buFont typeface="Wingdings" pitchFamily="2" charset="2"/>
              <a:buChar char="Ø"/>
            </a:pPr>
            <a:endParaRPr lang="en-GB" sz="2200" b="1" dirty="0" smtClean="0">
              <a:solidFill>
                <a:srgbClr val="003399"/>
              </a:solidFill>
              <a:latin typeface="Times New Roman" pitchFamily="18" charset="0"/>
              <a:cs typeface="Times New Roman" pitchFamily="18" charset="0"/>
            </a:endParaRPr>
          </a:p>
          <a:p>
            <a:pPr lvl="1" algn="just" hangingPunct="0">
              <a:buFont typeface="Wingdings" pitchFamily="2" charset="2"/>
              <a:buChar char="ü"/>
            </a:pPr>
            <a:r>
              <a:rPr lang="en-US" sz="2200" b="1" dirty="0" smtClean="0">
                <a:solidFill>
                  <a:srgbClr val="003399"/>
                </a:solidFill>
                <a:latin typeface="Times New Roman" pitchFamily="18" charset="0"/>
                <a:cs typeface="Times New Roman" pitchFamily="18" charset="0"/>
              </a:rPr>
              <a:t> </a:t>
            </a:r>
            <a:r>
              <a:rPr lang="en-US" sz="2200" b="1" dirty="0" smtClean="0">
                <a:solidFill>
                  <a:srgbClr val="006600"/>
                </a:solidFill>
                <a:latin typeface="Times New Roman" pitchFamily="18" charset="0"/>
                <a:cs typeface="Times New Roman" pitchFamily="18" charset="0"/>
              </a:rPr>
              <a:t>Formation of special </a:t>
            </a:r>
            <a:r>
              <a:rPr lang="en-GB" sz="2200" b="1" dirty="0" smtClean="0">
                <a:solidFill>
                  <a:srgbClr val="006600"/>
                </a:solidFill>
                <a:latin typeface="Times New Roman" pitchFamily="18" charset="0"/>
                <a:cs typeface="Times New Roman" pitchFamily="18" charset="0"/>
              </a:rPr>
              <a:t>stratum one each for Rural and Urban sector at the State level consisting of all the FSUs of the State / UT having at least one big unit or having a large number of workers engaged in the same activity.</a:t>
            </a:r>
            <a:r>
              <a:rPr lang="en-US" sz="2200" b="1" dirty="0" smtClean="0">
                <a:solidFill>
                  <a:srgbClr val="006600"/>
                </a:solidFill>
                <a:latin typeface="Times New Roman" pitchFamily="18" charset="0"/>
                <a:cs typeface="Times New Roman" pitchFamily="18" charset="0"/>
              </a:rPr>
              <a:t> </a:t>
            </a:r>
          </a:p>
          <a:p>
            <a:pPr lvl="1" algn="just" hangingPunct="0">
              <a:buFont typeface="Wingdings" pitchFamily="2" charset="2"/>
              <a:buChar char="ü"/>
            </a:pPr>
            <a:endParaRPr lang="en-US" sz="2200" b="1" dirty="0" smtClean="0">
              <a:solidFill>
                <a:srgbClr val="003399"/>
              </a:solidFill>
              <a:latin typeface="Times New Roman" pitchFamily="18" charset="0"/>
              <a:cs typeface="Times New Roman" pitchFamily="18" charset="0"/>
            </a:endParaRPr>
          </a:p>
          <a:p>
            <a:pPr lvl="1" algn="just" hangingPunct="0">
              <a:buFont typeface="Wingdings" pitchFamily="2" charset="2"/>
              <a:buChar char="ü"/>
            </a:pPr>
            <a:r>
              <a:rPr lang="en-US" sz="2200" b="1" dirty="0" smtClean="0">
                <a:solidFill>
                  <a:srgbClr val="003399"/>
                </a:solidFill>
                <a:latin typeface="Times New Roman" pitchFamily="18" charset="0"/>
                <a:cs typeface="Times New Roman" pitchFamily="18" charset="0"/>
              </a:rPr>
              <a:t>Introduction of List Frame to supplement the Area Frame: during 2006-07</a:t>
            </a:r>
            <a:endParaRPr lang="en-IN" sz="2200" b="1" dirty="0" smtClean="0">
              <a:solidFill>
                <a:srgbClr val="003399"/>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latin typeface="Times New Roman" pitchFamily="18" charset="0"/>
                <a:cs typeface="Times New Roman" pitchFamily="18" charset="0"/>
              </a:rPr>
              <a:t>NSS surveys on Service Sector:</a:t>
            </a:r>
            <a:br>
              <a:rPr lang="en-IN" sz="3000" b="1" dirty="0" smtClean="0">
                <a:latin typeface="Times New Roman" pitchFamily="18" charset="0"/>
                <a:cs typeface="Times New Roman" pitchFamily="18" charset="0"/>
              </a:rPr>
            </a:br>
            <a:r>
              <a:rPr lang="en-IN" sz="3000" b="1" dirty="0" smtClean="0">
                <a:latin typeface="Times New Roman" pitchFamily="18" charset="0"/>
                <a:cs typeface="Times New Roman" pitchFamily="18" charset="0"/>
              </a:rPr>
              <a:t>Present phase (after 2007)</a:t>
            </a:r>
            <a:endParaRPr lang="en-IN" sz="3000" b="1" dirty="0">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GB" sz="2200" b="1" dirty="0" smtClean="0">
                <a:solidFill>
                  <a:srgbClr val="003399"/>
                </a:solidFill>
                <a:latin typeface="Times New Roman" pitchFamily="18" charset="0"/>
                <a:cs typeface="Times New Roman" pitchFamily="18" charset="0"/>
              </a:rPr>
              <a:t>Two surveys during 2010-11 (67</a:t>
            </a:r>
            <a:r>
              <a:rPr lang="en-GB" sz="2200" b="1" baseline="30000" dirty="0" smtClean="0">
                <a:solidFill>
                  <a:srgbClr val="003399"/>
                </a:solidFill>
                <a:latin typeface="Times New Roman" pitchFamily="18" charset="0"/>
                <a:cs typeface="Times New Roman" pitchFamily="18" charset="0"/>
              </a:rPr>
              <a:t>th</a:t>
            </a:r>
            <a:r>
              <a:rPr lang="en-GB" sz="2200" b="1" dirty="0" smtClean="0">
                <a:solidFill>
                  <a:srgbClr val="003399"/>
                </a:solidFill>
                <a:latin typeface="Times New Roman" pitchFamily="18" charset="0"/>
                <a:cs typeface="Times New Roman" pitchFamily="18" charset="0"/>
              </a:rPr>
              <a:t> round) and  2015-16 (73</a:t>
            </a:r>
            <a:r>
              <a:rPr lang="en-GB" sz="2200" b="1" baseline="30000" dirty="0" smtClean="0">
                <a:solidFill>
                  <a:srgbClr val="003399"/>
                </a:solidFill>
                <a:latin typeface="Times New Roman" pitchFamily="18" charset="0"/>
                <a:cs typeface="Times New Roman" pitchFamily="18" charset="0"/>
              </a:rPr>
              <a:t>rd</a:t>
            </a:r>
            <a:r>
              <a:rPr lang="en-GB" sz="2200" b="1" dirty="0" smtClean="0">
                <a:solidFill>
                  <a:srgbClr val="003399"/>
                </a:solidFill>
                <a:latin typeface="Times New Roman" pitchFamily="18" charset="0"/>
                <a:cs typeface="Times New Roman" pitchFamily="18" charset="0"/>
              </a:rPr>
              <a:t> round)</a:t>
            </a:r>
          </a:p>
          <a:p>
            <a:pPr algn="just">
              <a:buFont typeface="Wingdings" pitchFamily="2" charset="2"/>
              <a:buChar char="Ø"/>
            </a:pPr>
            <a:endParaRPr lang="en-GB" sz="2200" b="1" dirty="0" smtClean="0">
              <a:solidFill>
                <a:srgbClr val="006600"/>
              </a:solidFill>
              <a:latin typeface="Times New Roman" pitchFamily="18" charset="0"/>
              <a:cs typeface="Times New Roman" pitchFamily="18" charset="0"/>
            </a:endParaRPr>
          </a:p>
          <a:p>
            <a:pPr algn="just">
              <a:buFont typeface="Wingdings" pitchFamily="2" charset="2"/>
              <a:buChar char="Ø"/>
            </a:pPr>
            <a:r>
              <a:rPr lang="en-GB" sz="2200" b="1" dirty="0" smtClean="0">
                <a:solidFill>
                  <a:srgbClr val="006600"/>
                </a:solidFill>
                <a:latin typeface="Times New Roman" pitchFamily="18" charset="0"/>
                <a:cs typeface="Times New Roman" pitchFamily="18" charset="0"/>
              </a:rPr>
              <a:t> Unincorporated non-agricultural enterprises in manufacturing, trade and other service sector (excluding construction)</a:t>
            </a:r>
          </a:p>
          <a:p>
            <a:pPr algn="just">
              <a:buFont typeface="Wingdings" pitchFamily="2" charset="2"/>
              <a:buChar char="Ø"/>
            </a:pPr>
            <a:endParaRPr lang="en-GB"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r>
              <a:rPr lang="en-GB" sz="2200" b="1" dirty="0" smtClean="0">
                <a:solidFill>
                  <a:srgbClr val="006600"/>
                </a:solidFill>
                <a:latin typeface="Times New Roman" pitchFamily="18" charset="0"/>
                <a:cs typeface="Times New Roman" pitchFamily="18" charset="0"/>
              </a:rPr>
              <a:t>Coverage is of the entire unincorporated part of the economy (except construction)</a:t>
            </a:r>
          </a:p>
          <a:p>
            <a:pPr lvl="1" algn="just">
              <a:buFont typeface="Wingdings" pitchFamily="2" charset="2"/>
              <a:buChar char="ü"/>
            </a:pPr>
            <a:endParaRPr lang="en-GB" sz="2200" b="1" dirty="0" smtClean="0">
              <a:solidFill>
                <a:srgbClr val="006600"/>
              </a:solidFill>
              <a:latin typeface="Times New Roman" pitchFamily="18" charset="0"/>
              <a:cs typeface="Times New Roman" pitchFamily="18" charset="0"/>
            </a:endParaRPr>
          </a:p>
          <a:p>
            <a:pPr lvl="1" algn="just" hangingPunct="0">
              <a:buFont typeface="Wingdings" pitchFamily="2" charset="2"/>
              <a:buChar char="ü"/>
            </a:pPr>
            <a:r>
              <a:rPr lang="en-GB" sz="2200" b="1" dirty="0" smtClean="0">
                <a:solidFill>
                  <a:srgbClr val="006600"/>
                </a:solidFill>
                <a:latin typeface="Times New Roman" pitchFamily="18" charset="0"/>
                <a:cs typeface="Times New Roman" pitchFamily="18" charset="0"/>
              </a:rPr>
              <a:t>Proprietary and partnership enterprises, Trusts, Self-help groups (SHGs), Non-Profit Institutions (NPIs), etc.</a:t>
            </a:r>
          </a:p>
          <a:p>
            <a:pPr lvl="1" algn="just" hangingPunct="0">
              <a:buFont typeface="Wingdings" pitchFamily="2" charset="2"/>
              <a:buChar char="ü"/>
            </a:pPr>
            <a:endParaRPr lang="en-GB" sz="2200" b="1" dirty="0" smtClean="0">
              <a:solidFill>
                <a:srgbClr val="006600"/>
              </a:solidFill>
              <a:latin typeface="Times New Roman" pitchFamily="18" charset="0"/>
              <a:cs typeface="Times New Roman" pitchFamily="18" charset="0"/>
            </a:endParaRPr>
          </a:p>
          <a:p>
            <a:pPr lvl="1" algn="just" hangingPunct="0">
              <a:buFont typeface="Wingdings" pitchFamily="2" charset="2"/>
              <a:buChar char="ü"/>
            </a:pPr>
            <a:r>
              <a:rPr lang="en-GB" sz="2200" b="1" dirty="0" smtClean="0">
                <a:solidFill>
                  <a:srgbClr val="006600"/>
                </a:solidFill>
                <a:latin typeface="Times New Roman" pitchFamily="18" charset="0"/>
                <a:cs typeface="Times New Roman" pitchFamily="18" charset="0"/>
              </a:rPr>
              <a:t>Sample size: nearly 16000  First Stage Units </a:t>
            </a:r>
          </a:p>
          <a:p>
            <a:pPr lvl="1" algn="just" hangingPunct="0">
              <a:buFont typeface="Wingdings" pitchFamily="2" charset="2"/>
              <a:buChar char="ü"/>
            </a:pPr>
            <a:r>
              <a:rPr lang="en-GB" sz="2200" b="1" dirty="0" smtClean="0">
                <a:solidFill>
                  <a:srgbClr val="006600"/>
                </a:solidFill>
                <a:latin typeface="Times New Roman" pitchFamily="18" charset="0"/>
                <a:cs typeface="Times New Roman" pitchFamily="18" charset="0"/>
              </a:rPr>
              <a:t>Sampling fraction: nearly 1.5%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latin typeface="Times New Roman" pitchFamily="18" charset="0"/>
                <a:cs typeface="Times New Roman" pitchFamily="18" charset="0"/>
              </a:rPr>
              <a:t>NSS surveys on Service Sector:</a:t>
            </a:r>
            <a:br>
              <a:rPr lang="en-IN" sz="3000" b="1" dirty="0" smtClean="0">
                <a:latin typeface="Times New Roman" pitchFamily="18" charset="0"/>
                <a:cs typeface="Times New Roman" pitchFamily="18" charset="0"/>
              </a:rPr>
            </a:br>
            <a:r>
              <a:rPr lang="en-IN" sz="3000" b="1" dirty="0" smtClean="0">
                <a:latin typeface="Times New Roman" pitchFamily="18" charset="0"/>
                <a:cs typeface="Times New Roman" pitchFamily="18" charset="0"/>
              </a:rPr>
              <a:t>Present phase (after 2007)</a:t>
            </a:r>
            <a:endParaRPr lang="en-IN" sz="3000" b="1" dirty="0">
              <a:latin typeface="Times New Roman" pitchFamily="18" charset="0"/>
              <a:cs typeface="Times New Roman" pitchFamily="18" charset="0"/>
            </a:endParaRPr>
          </a:p>
        </p:txBody>
      </p:sp>
      <p:graphicFrame>
        <p:nvGraphicFramePr>
          <p:cNvPr id="1027" name="Object 3"/>
          <p:cNvGraphicFramePr>
            <a:graphicFrameLocks noChangeAspect="1"/>
          </p:cNvGraphicFramePr>
          <p:nvPr/>
        </p:nvGraphicFramePr>
        <p:xfrm>
          <a:off x="792163" y="1433513"/>
          <a:ext cx="8678862" cy="4994275"/>
        </p:xfrm>
        <a:graphic>
          <a:graphicData uri="http://schemas.openxmlformats.org/presentationml/2006/ole">
            <p:oleObj spid="_x0000_s1027" name="Document" r:id="rId3" imgW="8357975" imgH="4711849" progId="Word.Document.12">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latin typeface="Times New Roman" pitchFamily="18" charset="0"/>
                <a:cs typeface="Times New Roman" pitchFamily="18" charset="0"/>
              </a:rPr>
              <a:t>NSS surveys on Service Sector:</a:t>
            </a:r>
            <a:br>
              <a:rPr lang="en-IN" sz="3000" b="1" dirty="0" smtClean="0">
                <a:latin typeface="Times New Roman" pitchFamily="18" charset="0"/>
                <a:cs typeface="Times New Roman" pitchFamily="18" charset="0"/>
              </a:rPr>
            </a:br>
            <a:r>
              <a:rPr lang="en-IN" sz="3000" b="1" dirty="0" smtClean="0">
                <a:latin typeface="Times New Roman" pitchFamily="18" charset="0"/>
                <a:cs typeface="Times New Roman" pitchFamily="18" charset="0"/>
              </a:rPr>
              <a:t>Present phase (after 2007)</a:t>
            </a:r>
            <a:endParaRPr lang="en-IN" sz="3000" b="1" dirty="0">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buFont typeface="Wingdings" pitchFamily="2" charset="2"/>
              <a:buChar char="Ø"/>
            </a:pPr>
            <a:r>
              <a:rPr lang="en-GB" sz="2200" b="1" dirty="0" smtClean="0">
                <a:solidFill>
                  <a:srgbClr val="006600"/>
                </a:solidFill>
                <a:latin typeface="Times New Roman" pitchFamily="18" charset="0"/>
                <a:cs typeface="Times New Roman" pitchFamily="18" charset="0"/>
              </a:rPr>
              <a:t>Information on number of workers in 5</a:t>
            </a:r>
            <a:r>
              <a:rPr lang="en-GB" sz="2200" b="1" baseline="30000" dirty="0" smtClean="0">
                <a:solidFill>
                  <a:srgbClr val="006600"/>
                </a:solidFill>
                <a:latin typeface="Times New Roman" pitchFamily="18" charset="0"/>
                <a:cs typeface="Times New Roman" pitchFamily="18" charset="0"/>
              </a:rPr>
              <a:t>th</a:t>
            </a:r>
            <a:r>
              <a:rPr lang="en-GB" sz="2200" b="1" dirty="0" smtClean="0">
                <a:solidFill>
                  <a:srgbClr val="006600"/>
                </a:solidFill>
                <a:latin typeface="Times New Roman" pitchFamily="18" charset="0"/>
                <a:cs typeface="Times New Roman" pitchFamily="18" charset="0"/>
              </a:rPr>
              <a:t> Economic Census (2005) and 6</a:t>
            </a:r>
            <a:r>
              <a:rPr lang="en-GB" sz="2200" b="1" baseline="30000" dirty="0" smtClean="0">
                <a:solidFill>
                  <a:srgbClr val="006600"/>
                </a:solidFill>
                <a:latin typeface="Times New Roman" pitchFamily="18" charset="0"/>
                <a:cs typeface="Times New Roman" pitchFamily="18" charset="0"/>
              </a:rPr>
              <a:t>th</a:t>
            </a:r>
            <a:r>
              <a:rPr lang="en-GB" sz="2200" b="1" dirty="0" smtClean="0">
                <a:solidFill>
                  <a:srgbClr val="006600"/>
                </a:solidFill>
                <a:latin typeface="Times New Roman" pitchFamily="18" charset="0"/>
                <a:cs typeface="Times New Roman" pitchFamily="18" charset="0"/>
              </a:rPr>
              <a:t> Economic Census (January 2013- April 2014) were generally used in 67</a:t>
            </a:r>
            <a:r>
              <a:rPr lang="en-GB" sz="2200" b="1" baseline="30000" dirty="0" smtClean="0">
                <a:solidFill>
                  <a:srgbClr val="006600"/>
                </a:solidFill>
                <a:latin typeface="Times New Roman" pitchFamily="18" charset="0"/>
                <a:cs typeface="Times New Roman" pitchFamily="18" charset="0"/>
              </a:rPr>
              <a:t>th</a:t>
            </a:r>
            <a:r>
              <a:rPr lang="en-GB" sz="2200" b="1" dirty="0" smtClean="0">
                <a:solidFill>
                  <a:srgbClr val="006600"/>
                </a:solidFill>
                <a:latin typeface="Times New Roman" pitchFamily="18" charset="0"/>
                <a:cs typeface="Times New Roman" pitchFamily="18" charset="0"/>
              </a:rPr>
              <a:t> round and 73</a:t>
            </a:r>
            <a:r>
              <a:rPr lang="en-GB" sz="2200" b="1" baseline="30000" dirty="0" smtClean="0">
                <a:solidFill>
                  <a:srgbClr val="006600"/>
                </a:solidFill>
                <a:latin typeface="Times New Roman" pitchFamily="18" charset="0"/>
                <a:cs typeface="Times New Roman" pitchFamily="18" charset="0"/>
              </a:rPr>
              <a:t>rd</a:t>
            </a:r>
            <a:r>
              <a:rPr lang="en-GB" sz="2200" b="1" dirty="0" smtClean="0">
                <a:solidFill>
                  <a:srgbClr val="006600"/>
                </a:solidFill>
                <a:latin typeface="Times New Roman" pitchFamily="18" charset="0"/>
                <a:cs typeface="Times New Roman" pitchFamily="18" charset="0"/>
              </a:rPr>
              <a:t> round respectively for:</a:t>
            </a:r>
          </a:p>
          <a:p>
            <a:pPr algn="just" hangingPunct="0">
              <a:buFont typeface="Wingdings" pitchFamily="2" charset="2"/>
              <a:buChar char="Ø"/>
            </a:pPr>
            <a:endParaRPr lang="en-GB" sz="2200" b="1" dirty="0" smtClean="0">
              <a:solidFill>
                <a:srgbClr val="006600"/>
              </a:solidFill>
              <a:latin typeface="Times New Roman" pitchFamily="18" charset="0"/>
              <a:cs typeface="Times New Roman" pitchFamily="18" charset="0"/>
            </a:endParaRPr>
          </a:p>
          <a:p>
            <a:pPr lvl="2" algn="just" hangingPunct="0">
              <a:buFont typeface="Wingdings" pitchFamily="2" charset="2"/>
              <a:buChar char="ü"/>
            </a:pPr>
            <a:r>
              <a:rPr lang="en-GB" sz="2200" b="1" dirty="0" smtClean="0">
                <a:solidFill>
                  <a:srgbClr val="006600"/>
                </a:solidFill>
                <a:latin typeface="Times New Roman" pitchFamily="18" charset="0"/>
                <a:cs typeface="Times New Roman" pitchFamily="18" charset="0"/>
              </a:rPr>
              <a:t>allocation of sample size to different domains</a:t>
            </a:r>
          </a:p>
          <a:p>
            <a:pPr lvl="2" algn="just" hangingPunct="0">
              <a:buFont typeface="Wingdings" pitchFamily="2" charset="2"/>
              <a:buChar char="ü"/>
            </a:pPr>
            <a:endParaRPr lang="en-GB" sz="2200" b="1" dirty="0" smtClean="0">
              <a:solidFill>
                <a:srgbClr val="006600"/>
              </a:solidFill>
              <a:latin typeface="Times New Roman" pitchFamily="18" charset="0"/>
              <a:cs typeface="Times New Roman" pitchFamily="18" charset="0"/>
            </a:endParaRPr>
          </a:p>
          <a:p>
            <a:pPr lvl="2" algn="just" hangingPunct="0">
              <a:buFont typeface="Wingdings" pitchFamily="2" charset="2"/>
              <a:buChar char="ü"/>
            </a:pPr>
            <a:r>
              <a:rPr lang="en-GB" sz="2200" b="1" dirty="0" smtClean="0">
                <a:solidFill>
                  <a:srgbClr val="006600"/>
                </a:solidFill>
                <a:latin typeface="Times New Roman" pitchFamily="18" charset="0"/>
                <a:cs typeface="Times New Roman" pitchFamily="18" charset="0"/>
              </a:rPr>
              <a:t>for formation of sub-stratum</a:t>
            </a:r>
          </a:p>
          <a:p>
            <a:pPr lvl="2" algn="just" hangingPunct="0">
              <a:buFont typeface="Wingdings" pitchFamily="2" charset="2"/>
              <a:buChar char="ü"/>
            </a:pPr>
            <a:endParaRPr lang="en-GB" sz="2200" b="1" dirty="0" smtClean="0">
              <a:solidFill>
                <a:srgbClr val="006600"/>
              </a:solidFill>
              <a:latin typeface="Times New Roman" pitchFamily="18" charset="0"/>
              <a:cs typeface="Times New Roman" pitchFamily="18" charset="0"/>
            </a:endParaRPr>
          </a:p>
          <a:p>
            <a:pPr algn="just" hangingPunct="0">
              <a:buFont typeface="Wingdings" pitchFamily="2" charset="2"/>
              <a:buChar char="Ø"/>
            </a:pPr>
            <a:r>
              <a:rPr lang="en-US" sz="2200" b="1" dirty="0" smtClean="0">
                <a:solidFill>
                  <a:srgbClr val="006600"/>
                </a:solidFill>
                <a:latin typeface="Times New Roman" pitchFamily="18" charset="0"/>
                <a:cs typeface="Times New Roman" pitchFamily="18" charset="0"/>
              </a:rPr>
              <a:t>From each stratum/sub-stratum, required number of sample FSUs were selected  generally by PPSWR size being the total number of non-agricultural workers under coverage</a:t>
            </a:r>
          </a:p>
          <a:p>
            <a:pPr algn="just" hangingPunct="0">
              <a:buFont typeface="Wingdings" pitchFamily="2" charset="2"/>
              <a:buChar char="Ø"/>
            </a:pPr>
            <a:endParaRPr lang="en-IN" sz="2200" b="1" dirty="0" smtClean="0">
              <a:solidFill>
                <a:srgbClr val="0066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868346"/>
          </a:xfrm>
        </p:spPr>
        <p:txBody>
          <a:bodyPr>
            <a:normAutofit/>
          </a:bodyPr>
          <a:lstStyle/>
          <a:p>
            <a:r>
              <a:rPr lang="en-IN" sz="3000" b="1" dirty="0" smtClean="0">
                <a:solidFill>
                  <a:srgbClr val="FF0000"/>
                </a:solidFill>
                <a:latin typeface="Times New Roman" pitchFamily="18" charset="0"/>
                <a:cs typeface="Times New Roman" pitchFamily="18" charset="0"/>
              </a:rPr>
              <a:t>Importance of Service Sector in India</a:t>
            </a:r>
            <a:endParaRPr lang="en-IN" sz="3000" b="1" dirty="0">
              <a:solidFill>
                <a:srgbClr val="FF0000"/>
              </a:solidFill>
              <a:latin typeface="Times New Roman" pitchFamily="18" charset="0"/>
              <a:cs typeface="Times New Roman" pitchFamily="18" charset="0"/>
            </a:endParaRPr>
          </a:p>
        </p:txBody>
      </p:sp>
      <p:graphicFrame>
        <p:nvGraphicFramePr>
          <p:cNvPr id="4" name="Chart 3"/>
          <p:cNvGraphicFramePr/>
          <p:nvPr/>
        </p:nvGraphicFramePr>
        <p:xfrm>
          <a:off x="642910" y="1142984"/>
          <a:ext cx="7786742" cy="5214974"/>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714480" y="3500438"/>
            <a:ext cx="7143800" cy="25717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buFont typeface="Wingdings" pitchFamily="2" charset="2"/>
              <a:buChar char="Ø"/>
            </a:pPr>
            <a:r>
              <a:rPr lang="en-IN" sz="2000" b="1" dirty="0" smtClean="0">
                <a:solidFill>
                  <a:schemeClr val="tx1"/>
                </a:solidFill>
                <a:latin typeface="Times New Roman" pitchFamily="18" charset="0"/>
                <a:cs typeface="Times New Roman" pitchFamily="18" charset="0"/>
              </a:rPr>
              <a:t>Service Sector encompasses a diverse domain of economic activities, sizes and operational characteristics of units. </a:t>
            </a:r>
          </a:p>
          <a:p>
            <a:pPr lvl="1" algn="just">
              <a:buFont typeface="Wingdings" pitchFamily="2" charset="2"/>
              <a:buChar char="ü"/>
            </a:pPr>
            <a:r>
              <a:rPr lang="en-IN" sz="2000" b="1" dirty="0" smtClean="0">
                <a:solidFill>
                  <a:srgbClr val="003399"/>
                </a:solidFill>
                <a:latin typeface="Times New Roman" pitchFamily="18" charset="0"/>
                <a:cs typeface="Times New Roman" pitchFamily="18" charset="0"/>
              </a:rPr>
              <a:t>Out of 21 sections of ISIC, service sector has 13 sections</a:t>
            </a:r>
            <a:endParaRPr lang="en-IN" sz="2000" b="1" dirty="0">
              <a:solidFill>
                <a:srgbClr val="003399"/>
              </a:solidFill>
              <a:latin typeface="Times New Roman" pitchFamily="18" charset="0"/>
              <a:cs typeface="Times New Roman" pitchFamily="18" charset="0"/>
            </a:endParaRPr>
          </a:p>
          <a:p>
            <a:pPr lvl="1" algn="just">
              <a:buFont typeface="Wingdings" pitchFamily="2" charset="2"/>
              <a:buChar char="ü"/>
            </a:pPr>
            <a:r>
              <a:rPr lang="en-IN" sz="2000" b="1" dirty="0" smtClean="0">
                <a:solidFill>
                  <a:srgbClr val="006600"/>
                </a:solidFill>
                <a:latin typeface="Times New Roman" pitchFamily="18" charset="0"/>
                <a:cs typeface="Times New Roman" pitchFamily="18" charset="0"/>
              </a:rPr>
              <a:t>27% </a:t>
            </a:r>
            <a:r>
              <a:rPr lang="en-IN" sz="2000" b="1" dirty="0">
                <a:solidFill>
                  <a:srgbClr val="006600"/>
                </a:solidFill>
                <a:latin typeface="Times New Roman" pitchFamily="18" charset="0"/>
                <a:cs typeface="Times New Roman" pitchFamily="18" charset="0"/>
              </a:rPr>
              <a:t>of </a:t>
            </a:r>
            <a:r>
              <a:rPr lang="en-IN" sz="2000" b="1" dirty="0" smtClean="0">
                <a:solidFill>
                  <a:srgbClr val="006600"/>
                </a:solidFill>
                <a:latin typeface="Times New Roman" pitchFamily="18" charset="0"/>
                <a:cs typeface="Times New Roman" pitchFamily="18" charset="0"/>
              </a:rPr>
              <a:t>workforce (as </a:t>
            </a:r>
            <a:r>
              <a:rPr lang="en-IN" sz="2000" b="1" dirty="0">
                <a:solidFill>
                  <a:srgbClr val="006600"/>
                </a:solidFill>
                <a:latin typeface="Times New Roman" pitchFamily="18" charset="0"/>
                <a:cs typeface="Times New Roman" pitchFamily="18" charset="0"/>
              </a:rPr>
              <a:t>per NSS survey on Employment and Unemployment conducted during </a:t>
            </a:r>
            <a:r>
              <a:rPr lang="en-IN" sz="2000" b="1" dirty="0" smtClean="0">
                <a:solidFill>
                  <a:srgbClr val="006600"/>
                </a:solidFill>
                <a:latin typeface="Times New Roman" pitchFamily="18" charset="0"/>
                <a:cs typeface="Times New Roman" pitchFamily="18" charset="0"/>
              </a:rPr>
              <a:t>2011-12)</a:t>
            </a:r>
          </a:p>
          <a:p>
            <a:pPr lvl="1" algn="just">
              <a:buFont typeface="Wingdings" pitchFamily="2" charset="2"/>
              <a:buChar char="ü"/>
            </a:pPr>
            <a:r>
              <a:rPr lang="en-GB" sz="2000" b="1" dirty="0" smtClean="0">
                <a:solidFill>
                  <a:srgbClr val="003399"/>
                </a:solidFill>
                <a:latin typeface="Times New Roman" pitchFamily="18" charset="0"/>
                <a:cs typeface="Times New Roman" pitchFamily="18" charset="0"/>
              </a:rPr>
              <a:t>44 million</a:t>
            </a:r>
            <a:r>
              <a:rPr lang="en-IN" sz="2000" b="1" dirty="0" smtClean="0">
                <a:solidFill>
                  <a:srgbClr val="003399"/>
                </a:solidFill>
                <a:latin typeface="Times New Roman" pitchFamily="18" charset="0"/>
                <a:cs typeface="Times New Roman" pitchFamily="18" charset="0"/>
              </a:rPr>
              <a:t> unincorporated non-agricultural enterprises and </a:t>
            </a:r>
            <a:r>
              <a:rPr lang="en-GB" sz="2000" b="1" dirty="0" smtClean="0">
                <a:solidFill>
                  <a:srgbClr val="003399"/>
                </a:solidFill>
                <a:latin typeface="Times New Roman" pitchFamily="18" charset="0"/>
                <a:cs typeface="Times New Roman" pitchFamily="18" charset="0"/>
              </a:rPr>
              <a:t>75 million</a:t>
            </a:r>
            <a:r>
              <a:rPr lang="en-IN" sz="2000" b="1" dirty="0" smtClean="0">
                <a:solidFill>
                  <a:srgbClr val="003399"/>
                </a:solidFill>
                <a:latin typeface="Times New Roman" pitchFamily="18" charset="0"/>
                <a:cs typeface="Times New Roman" pitchFamily="18" charset="0"/>
              </a:rPr>
              <a:t> workers in these enterprises (73</a:t>
            </a:r>
            <a:r>
              <a:rPr lang="en-IN" sz="2000" b="1" baseline="30000" dirty="0" smtClean="0">
                <a:solidFill>
                  <a:srgbClr val="003399"/>
                </a:solidFill>
                <a:latin typeface="Times New Roman" pitchFamily="18" charset="0"/>
                <a:cs typeface="Times New Roman" pitchFamily="18" charset="0"/>
              </a:rPr>
              <a:t>rd</a:t>
            </a:r>
            <a:r>
              <a:rPr lang="en-IN" sz="2000" b="1" dirty="0" smtClean="0">
                <a:solidFill>
                  <a:srgbClr val="003399"/>
                </a:solidFill>
                <a:latin typeface="Times New Roman" pitchFamily="18" charset="0"/>
                <a:cs typeface="Times New Roman" pitchFamily="18" charset="0"/>
              </a:rPr>
              <a:t> round: 2015-16)</a:t>
            </a:r>
            <a:endParaRPr lang="en-US" dirty="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wipe(down)">
                                      <p:cBhvr>
                                        <p:cTn id="7" dur="500"/>
                                        <p:tgtEl>
                                          <p:spTgt spid="8">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wipe(down)">
                                      <p:cBhvr>
                                        <p:cTn id="10" dur="500"/>
                                        <p:tgtEl>
                                          <p:spTgt spid="8">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wipe(down)">
                                      <p:cBhvr>
                                        <p:cTn id="13" dur="500"/>
                                        <p:tgtEl>
                                          <p:spTgt spid="8">
                                            <p:txEl>
                                              <p:pRg st="1" end="1"/>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down)">
                                      <p:cBhvr>
                                        <p:cTn id="16" dur="500"/>
                                        <p:tgtEl>
                                          <p:spTgt spid="8">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wipe(down)">
                                      <p:cBhvr>
                                        <p:cTn id="19"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fontScale="90000"/>
          </a:bodyPr>
          <a:lstStyle/>
          <a:p>
            <a:r>
              <a:rPr lang="en-IN" sz="3200" b="1" dirty="0" smtClean="0">
                <a:latin typeface="Times New Roman" pitchFamily="18" charset="0"/>
                <a:cs typeface="Times New Roman" pitchFamily="18" charset="0"/>
              </a:rPr>
              <a:t>Some Features of the Survey of Unincorporated Enterprises in 2010-11 and 2015-16</a:t>
            </a:r>
            <a:endParaRPr lang="en-IN" sz="3000" b="1" dirty="0">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buFont typeface="Wingdings" pitchFamily="2" charset="2"/>
              <a:buChar char="Ø"/>
            </a:pPr>
            <a:r>
              <a:rPr lang="en-IN" sz="2200" b="1" dirty="0" smtClean="0">
                <a:solidFill>
                  <a:srgbClr val="003399"/>
                </a:solidFill>
                <a:latin typeface="Times New Roman" pitchFamily="18" charset="0"/>
                <a:cs typeface="Times New Roman" pitchFamily="18" charset="0"/>
              </a:rPr>
              <a:t>Formation of special segment:</a:t>
            </a:r>
          </a:p>
          <a:p>
            <a:pPr algn="just" hangingPunct="0">
              <a:buFont typeface="Wingdings" pitchFamily="2" charset="2"/>
              <a:buChar char="Ø"/>
            </a:pPr>
            <a:endParaRPr lang="en-IN" sz="2200" b="1" dirty="0" smtClean="0">
              <a:solidFill>
                <a:srgbClr val="003399"/>
              </a:solidFill>
              <a:latin typeface="Times New Roman" pitchFamily="18" charset="0"/>
              <a:cs typeface="Times New Roman" pitchFamily="18" charset="0"/>
            </a:endParaRPr>
          </a:p>
          <a:p>
            <a:pPr lvl="1" algn="just" hangingPunct="0">
              <a:buFont typeface="Wingdings" pitchFamily="2" charset="2"/>
              <a:buChar char="ü"/>
            </a:pPr>
            <a:r>
              <a:rPr lang="en-GB" sz="2200" b="1" dirty="0" smtClean="0">
                <a:solidFill>
                  <a:srgbClr val="006600"/>
                </a:solidFill>
                <a:latin typeface="Times New Roman" pitchFamily="18" charset="0"/>
                <a:cs typeface="Times New Roman" pitchFamily="18" charset="0"/>
              </a:rPr>
              <a:t>All the non-agricultural enterprises having 20 or more workers and having operated for at least one day during last 365 days was listed to constitute a separate segment in the FSU. All the enterprises under the coverage in this segment were surveyed.</a:t>
            </a:r>
          </a:p>
          <a:p>
            <a:pPr lvl="1" algn="just" hangingPunct="0">
              <a:buFont typeface="Wingdings" pitchFamily="2" charset="2"/>
              <a:buChar char="ü"/>
            </a:pPr>
            <a:endParaRPr lang="en-GB" sz="2200" b="1" dirty="0" smtClean="0">
              <a:solidFill>
                <a:srgbClr val="003399"/>
              </a:solidFill>
              <a:latin typeface="Times New Roman" pitchFamily="18" charset="0"/>
              <a:cs typeface="Times New Roman" pitchFamily="18" charset="0"/>
            </a:endParaRPr>
          </a:p>
          <a:p>
            <a:pPr algn="just" hangingPunct="0">
              <a:buFont typeface="Wingdings" pitchFamily="2" charset="2"/>
              <a:buChar char="ü"/>
            </a:pPr>
            <a:r>
              <a:rPr lang="en-GB" sz="2200" b="1" dirty="0" smtClean="0">
                <a:solidFill>
                  <a:srgbClr val="003399"/>
                </a:solidFill>
                <a:latin typeface="Times New Roman" pitchFamily="18" charset="0"/>
                <a:cs typeface="Times New Roman" pitchFamily="18" charset="0"/>
              </a:rPr>
              <a:t>19 Second Stage Stratum were formed in NSS 67</a:t>
            </a:r>
            <a:r>
              <a:rPr lang="en-GB" sz="2200" b="1" baseline="30000" dirty="0" smtClean="0">
                <a:solidFill>
                  <a:srgbClr val="003399"/>
                </a:solidFill>
                <a:latin typeface="Times New Roman" pitchFamily="18" charset="0"/>
                <a:cs typeface="Times New Roman" pitchFamily="18" charset="0"/>
              </a:rPr>
              <a:t>th</a:t>
            </a:r>
            <a:r>
              <a:rPr lang="en-GB" sz="2200" b="1" dirty="0" smtClean="0">
                <a:solidFill>
                  <a:srgbClr val="003399"/>
                </a:solidFill>
                <a:latin typeface="Times New Roman" pitchFamily="18" charset="0"/>
                <a:cs typeface="Times New Roman" pitchFamily="18" charset="0"/>
              </a:rPr>
              <a:t> round with allocation of 44 units per FSU (surveyed 21 enterprises per FSU)</a:t>
            </a:r>
          </a:p>
          <a:p>
            <a:pPr algn="just" hangingPunct="0">
              <a:buFont typeface="Wingdings" pitchFamily="2" charset="2"/>
              <a:buChar char="ü"/>
            </a:pPr>
            <a:endParaRPr lang="en-GB" sz="2200" b="1" dirty="0" smtClean="0">
              <a:solidFill>
                <a:srgbClr val="003399"/>
              </a:solidFill>
              <a:latin typeface="Times New Roman" pitchFamily="18" charset="0"/>
              <a:cs typeface="Times New Roman" pitchFamily="18" charset="0"/>
            </a:endParaRPr>
          </a:p>
          <a:p>
            <a:pPr algn="just" hangingPunct="0">
              <a:buFont typeface="Wingdings" pitchFamily="2" charset="2"/>
              <a:buChar char="ü"/>
            </a:pPr>
            <a:r>
              <a:rPr lang="en-GB" sz="2200" b="1" dirty="0" smtClean="0">
                <a:solidFill>
                  <a:srgbClr val="003399"/>
                </a:solidFill>
                <a:latin typeface="Times New Roman" pitchFamily="18" charset="0"/>
                <a:cs typeface="Times New Roman" pitchFamily="18" charset="0"/>
              </a:rPr>
              <a:t>16 second-stage strata were formed within each sample FSU in 73</a:t>
            </a:r>
            <a:r>
              <a:rPr lang="en-GB" sz="2200" b="1" baseline="30000" dirty="0" smtClean="0">
                <a:solidFill>
                  <a:srgbClr val="003399"/>
                </a:solidFill>
                <a:latin typeface="Times New Roman" pitchFamily="18" charset="0"/>
                <a:cs typeface="Times New Roman" pitchFamily="18" charset="0"/>
              </a:rPr>
              <a:t>rd</a:t>
            </a:r>
            <a:r>
              <a:rPr lang="en-GB" sz="2200" b="1" dirty="0" smtClean="0">
                <a:solidFill>
                  <a:srgbClr val="003399"/>
                </a:solidFill>
                <a:latin typeface="Times New Roman" pitchFamily="18" charset="0"/>
                <a:cs typeface="Times New Roman" pitchFamily="18" charset="0"/>
              </a:rPr>
              <a:t> round 32 units per FSU. </a:t>
            </a:r>
            <a:endParaRPr lang="en-IN" sz="2200" b="1" dirty="0" smtClean="0">
              <a:solidFill>
                <a:srgbClr val="003399"/>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latin typeface="Times New Roman" pitchFamily="18" charset="0"/>
                <a:cs typeface="Times New Roman" pitchFamily="18" charset="0"/>
              </a:rPr>
              <a:t>Some results from the latest survey: 2015-16</a:t>
            </a:r>
            <a:endParaRPr lang="en-IN" sz="3000" b="1" dirty="0">
              <a:latin typeface="Times New Roman" pitchFamily="18" charset="0"/>
              <a:cs typeface="Times New Roman" pitchFamily="18" charset="0"/>
            </a:endParaRPr>
          </a:p>
        </p:txBody>
      </p:sp>
      <p:graphicFrame>
        <p:nvGraphicFramePr>
          <p:cNvPr id="47106" name="Object 2"/>
          <p:cNvGraphicFramePr>
            <a:graphicFrameLocks noChangeAspect="1"/>
          </p:cNvGraphicFramePr>
          <p:nvPr/>
        </p:nvGraphicFramePr>
        <p:xfrm>
          <a:off x="712514" y="1500174"/>
          <a:ext cx="8146130" cy="4071966"/>
        </p:xfrm>
        <a:graphic>
          <a:graphicData uri="http://schemas.openxmlformats.org/presentationml/2006/ole">
            <p:oleObj spid="_x0000_s47106" name="Document" r:id="rId4" imgW="6177060" imgH="2939069" progId="Word.Document.12">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latin typeface="Times New Roman" pitchFamily="18" charset="0"/>
                <a:cs typeface="Times New Roman" pitchFamily="18" charset="0"/>
              </a:rPr>
              <a:t>Some results from the latest survey: 2015-16</a:t>
            </a:r>
            <a:endParaRPr lang="en-IN" sz="3000" b="1" dirty="0">
              <a:latin typeface="Times New Roman" pitchFamily="18" charset="0"/>
              <a:cs typeface="Times New Roman" pitchFamily="18" charset="0"/>
            </a:endParaRPr>
          </a:p>
        </p:txBody>
      </p:sp>
      <p:graphicFrame>
        <p:nvGraphicFramePr>
          <p:cNvPr id="48132" name="Object 4"/>
          <p:cNvGraphicFramePr>
            <a:graphicFrameLocks noChangeAspect="1"/>
          </p:cNvGraphicFramePr>
          <p:nvPr/>
        </p:nvGraphicFramePr>
        <p:xfrm>
          <a:off x="-282575" y="1566863"/>
          <a:ext cx="9818688" cy="4191000"/>
        </p:xfrm>
        <a:graphic>
          <a:graphicData uri="http://schemas.openxmlformats.org/presentationml/2006/ole">
            <p:oleObj spid="_x0000_s49154" name="Document" r:id="rId4" imgW="6286497" imgH="2623269" progId="Word.Document.12">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2800" b="1" dirty="0" smtClean="0">
                <a:solidFill>
                  <a:srgbClr val="FF0000"/>
                </a:solidFill>
                <a:latin typeface="Times New Roman" pitchFamily="18" charset="0"/>
                <a:cs typeface="Times New Roman" pitchFamily="18" charset="0"/>
              </a:rPr>
              <a:t>Beginning of a new era: Survey during 2016-17</a:t>
            </a:r>
            <a:br>
              <a:rPr lang="en-IN" sz="2800" b="1" dirty="0" smtClean="0">
                <a:solidFill>
                  <a:srgbClr val="FF0000"/>
                </a:solidFill>
                <a:latin typeface="Times New Roman" pitchFamily="18" charset="0"/>
                <a:cs typeface="Times New Roman" pitchFamily="18" charset="0"/>
              </a:rPr>
            </a:br>
            <a:r>
              <a:rPr lang="en-IN" sz="2800" b="1" dirty="0" smtClean="0">
                <a:solidFill>
                  <a:srgbClr val="FF0000"/>
                </a:solidFill>
                <a:latin typeface="Times New Roman" pitchFamily="18" charset="0"/>
                <a:cs typeface="Times New Roman" pitchFamily="18" charset="0"/>
              </a:rPr>
              <a:t>(74</a:t>
            </a:r>
            <a:r>
              <a:rPr lang="en-IN" sz="2800" b="1" baseline="30000" dirty="0" smtClean="0">
                <a:solidFill>
                  <a:srgbClr val="FF0000"/>
                </a:solidFill>
                <a:latin typeface="Times New Roman" pitchFamily="18" charset="0"/>
                <a:cs typeface="Times New Roman" pitchFamily="18" charset="0"/>
              </a:rPr>
              <a:t>th</a:t>
            </a:r>
            <a:r>
              <a:rPr lang="en-IN" sz="2800" b="1" dirty="0" smtClean="0">
                <a:solidFill>
                  <a:srgbClr val="FF0000"/>
                </a:solidFill>
                <a:latin typeface="Times New Roman" pitchFamily="18" charset="0"/>
                <a:cs typeface="Times New Roman" pitchFamily="18" charset="0"/>
              </a:rPr>
              <a:t> round)</a:t>
            </a:r>
            <a:endParaRPr lang="en-IN" sz="2800" b="1" dirty="0">
              <a:solidFill>
                <a:srgbClr val="FF0000"/>
              </a:solidFill>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IN" sz="2400" b="1" dirty="0" smtClean="0">
                <a:solidFill>
                  <a:schemeClr val="tx1"/>
                </a:solidFill>
                <a:latin typeface="Times New Roman" pitchFamily="18" charset="0"/>
                <a:ea typeface="Tahoma" pitchFamily="34" charset="0"/>
                <a:cs typeface="Times New Roman" pitchFamily="18" charset="0"/>
              </a:rPr>
              <a:t>The National Statistical Commission decided that the </a:t>
            </a:r>
            <a:r>
              <a:rPr lang="en-IN" sz="2400" b="1" dirty="0" smtClean="0">
                <a:solidFill>
                  <a:schemeClr val="tx1"/>
                </a:solidFill>
                <a:latin typeface="Times New Roman" pitchFamily="18" charset="0"/>
                <a:cs typeface="Times New Roman" pitchFamily="18" charset="0"/>
              </a:rPr>
              <a:t>74</a:t>
            </a:r>
            <a:r>
              <a:rPr lang="en-IN" sz="2400" b="1" baseline="30000" dirty="0" smtClean="0">
                <a:solidFill>
                  <a:schemeClr val="tx1"/>
                </a:solidFill>
                <a:latin typeface="Times New Roman" pitchFamily="18" charset="0"/>
                <a:cs typeface="Times New Roman" pitchFamily="18" charset="0"/>
              </a:rPr>
              <a:t>th </a:t>
            </a:r>
            <a:r>
              <a:rPr lang="en-IN" sz="2400" b="1" dirty="0" smtClean="0">
                <a:solidFill>
                  <a:schemeClr val="tx1"/>
                </a:solidFill>
                <a:latin typeface="Times New Roman" pitchFamily="18" charset="0"/>
                <a:ea typeface="Tahoma" pitchFamily="34" charset="0"/>
                <a:cs typeface="Times New Roman" pitchFamily="18" charset="0"/>
              </a:rPr>
              <a:t>Round (2016-17) of NSS would be an establishment focused survey on services sector, which would form a prelude to the Annual Survey on Services Sector.</a:t>
            </a:r>
          </a:p>
          <a:p>
            <a:pPr algn="just">
              <a:buFont typeface="Wingdings" pitchFamily="2" charset="2"/>
              <a:buChar char="Ø"/>
            </a:pPr>
            <a:endParaRPr lang="en-IN" sz="2400" b="1" dirty="0" smtClean="0">
              <a:solidFill>
                <a:schemeClr val="tx1"/>
              </a:solidFill>
              <a:latin typeface="Times New Roman" pitchFamily="18" charset="0"/>
              <a:ea typeface="Tahoma" pitchFamily="34" charset="0"/>
              <a:cs typeface="Times New Roman" pitchFamily="18" charset="0"/>
            </a:endParaRPr>
          </a:p>
          <a:p>
            <a:pPr algn="just">
              <a:buFont typeface="Wingdings" pitchFamily="2" charset="2"/>
              <a:buChar char="Ø"/>
            </a:pPr>
            <a:r>
              <a:rPr lang="en-IN" sz="2400" b="1" dirty="0" smtClean="0">
                <a:solidFill>
                  <a:schemeClr val="tx1"/>
                </a:solidFill>
                <a:latin typeface="Times New Roman" pitchFamily="18" charset="0"/>
                <a:ea typeface="Tahoma" pitchFamily="34" charset="0"/>
                <a:cs typeface="Times New Roman" pitchFamily="18" charset="0"/>
              </a:rPr>
              <a:t>This is a first survey of its kind covering large business establishments of services sector using list frame.</a:t>
            </a:r>
          </a:p>
          <a:p>
            <a:pPr algn="just">
              <a:buFont typeface="Wingdings" pitchFamily="2" charset="2"/>
              <a:buChar char="Ø"/>
            </a:pPr>
            <a:endParaRPr lang="en-IN" sz="2400" b="1" dirty="0" smtClean="0">
              <a:solidFill>
                <a:schemeClr val="tx1"/>
              </a:solidFill>
              <a:latin typeface="Times New Roman" pitchFamily="18" charset="0"/>
              <a:ea typeface="Tahoma" pitchFamily="34" charset="0"/>
              <a:cs typeface="Times New Roman" pitchFamily="18" charset="0"/>
            </a:endParaRPr>
          </a:p>
          <a:p>
            <a:pPr algn="just">
              <a:buFont typeface="Wingdings" pitchFamily="2" charset="2"/>
              <a:buChar char="Ø"/>
            </a:pPr>
            <a:r>
              <a:rPr lang="en-IN" sz="2400" b="1" dirty="0" smtClean="0">
                <a:solidFill>
                  <a:schemeClr val="tx1"/>
                </a:solidFill>
                <a:latin typeface="Times New Roman" pitchFamily="18" charset="0"/>
                <a:ea typeface="Tahoma" pitchFamily="34" charset="0"/>
                <a:cs typeface="Times New Roman" pitchFamily="18" charset="0"/>
              </a:rPr>
              <a:t> The survey aims at meeting emerging data </a:t>
            </a:r>
            <a:r>
              <a:rPr lang="en-IN" sz="2400" b="1" smtClean="0">
                <a:solidFill>
                  <a:schemeClr val="tx1"/>
                </a:solidFill>
                <a:latin typeface="Times New Roman" pitchFamily="18" charset="0"/>
                <a:ea typeface="Tahoma" pitchFamily="34" charset="0"/>
                <a:cs typeface="Times New Roman" pitchFamily="18" charset="0"/>
              </a:rPr>
              <a:t>demand of </a:t>
            </a:r>
            <a:r>
              <a:rPr lang="en-IN" sz="2400" b="1" dirty="0" smtClean="0">
                <a:solidFill>
                  <a:schemeClr val="tx1"/>
                </a:solidFill>
                <a:latin typeface="Times New Roman" pitchFamily="18" charset="0"/>
                <a:ea typeface="Tahoma" pitchFamily="34" charset="0"/>
                <a:cs typeface="Times New Roman" pitchFamily="18" charset="0"/>
              </a:rPr>
              <a:t>the services sector, on the lines similar to Annual Survey of Industries that is primarily focussed on manufacturing sector.</a:t>
            </a:r>
          </a:p>
          <a:p>
            <a:pPr algn="just">
              <a:buFont typeface="Wingdings" pitchFamily="2" charset="2"/>
              <a:buChar char="Ø"/>
            </a:pPr>
            <a:endParaRPr lang="en-IN" sz="2400" b="1" dirty="0" smtClean="0">
              <a:solidFill>
                <a:schemeClr val="tx1"/>
              </a:solidFill>
              <a:latin typeface="Times New Roman" pitchFamily="18" charset="0"/>
              <a:ea typeface="Tahoma" pitchFamily="34" charset="0"/>
              <a:cs typeface="Times New Roman" pitchFamily="18" charset="0"/>
            </a:endParaRPr>
          </a:p>
          <a:p>
            <a:pPr algn="just">
              <a:buFont typeface="Wingdings" pitchFamily="2" charset="2"/>
              <a:buChar char="Ø"/>
            </a:pPr>
            <a:endParaRPr lang="en-IN" sz="2200" b="1" dirty="0" smtClean="0">
              <a:solidFill>
                <a:schemeClr val="tx1"/>
              </a:solidFill>
              <a:latin typeface="Times New Roman" pitchFamily="18" charset="0"/>
              <a:ea typeface="Tahoma" pitchFamily="34" charset="0"/>
              <a:cs typeface="Times New Roman" pitchFamily="18" charset="0"/>
            </a:endParaRPr>
          </a:p>
        </p:txBody>
      </p:sp>
      <p:sp>
        <p:nvSpPr>
          <p:cNvPr id="4" name="Rectangle 3"/>
          <p:cNvSpPr/>
          <p:nvPr/>
        </p:nvSpPr>
        <p:spPr>
          <a:xfrm>
            <a:off x="642910" y="1428736"/>
            <a:ext cx="7858180" cy="15716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000" b="1" dirty="0" smtClean="0">
                <a:solidFill>
                  <a:srgbClr val="FF0000"/>
                </a:solidFill>
                <a:latin typeface="Times New Roman" pitchFamily="18" charset="0"/>
                <a:cs typeface="Times New Roman" pitchFamily="18" charset="0"/>
              </a:rPr>
              <a:t>The Government of India through a resolution dated 1</a:t>
            </a:r>
            <a:r>
              <a:rPr lang="en-IN" sz="2000" b="1" baseline="30000" dirty="0" smtClean="0">
                <a:solidFill>
                  <a:srgbClr val="FF0000"/>
                </a:solidFill>
                <a:latin typeface="Times New Roman" pitchFamily="18" charset="0"/>
                <a:cs typeface="Times New Roman" pitchFamily="18" charset="0"/>
              </a:rPr>
              <a:t>st</a:t>
            </a:r>
            <a:r>
              <a:rPr lang="en-IN" sz="2000" b="1" dirty="0" smtClean="0">
                <a:solidFill>
                  <a:srgbClr val="FF0000"/>
                </a:solidFill>
                <a:latin typeface="Times New Roman" pitchFamily="18" charset="0"/>
                <a:cs typeface="Times New Roman" pitchFamily="18" charset="0"/>
              </a:rPr>
              <a:t> June, 2005 set up the National Statistical Commission (NSC) with a mandate to evolve policies, priorities and standards in statistical matters. </a:t>
            </a:r>
          </a:p>
          <a:p>
            <a:pPr algn="ct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IN" sz="2200" b="1" dirty="0" smtClean="0">
                <a:solidFill>
                  <a:srgbClr val="003399"/>
                </a:solidFill>
                <a:latin typeface="Times New Roman" pitchFamily="18" charset="0"/>
                <a:ea typeface="Tahoma" pitchFamily="34" charset="0"/>
                <a:cs typeface="Times New Roman" pitchFamily="18" charset="0"/>
              </a:rPr>
              <a:t>Coverage</a:t>
            </a:r>
            <a:r>
              <a:rPr lang="en-IN" sz="2200" b="1" dirty="0" smtClean="0">
                <a:solidFill>
                  <a:schemeClr val="tx1"/>
                </a:solidFill>
                <a:latin typeface="Times New Roman" pitchFamily="18" charset="0"/>
                <a:ea typeface="Tahoma" pitchFamily="34" charset="0"/>
                <a:cs typeface="Times New Roman" pitchFamily="18" charset="0"/>
              </a:rPr>
              <a:t>:</a:t>
            </a:r>
            <a:r>
              <a:rPr lang="en-GB" sz="2200" dirty="0" smtClean="0">
                <a:solidFill>
                  <a:schemeClr val="tx1"/>
                </a:solidFill>
              </a:rPr>
              <a:t> </a:t>
            </a:r>
            <a:r>
              <a:rPr lang="en-GB" sz="2200" b="1" dirty="0" smtClean="0">
                <a:solidFill>
                  <a:srgbClr val="006600"/>
                </a:solidFill>
                <a:latin typeface="Times New Roman" pitchFamily="18" charset="0"/>
                <a:cs typeface="Times New Roman" pitchFamily="18" charset="0"/>
              </a:rPr>
              <a:t>S</a:t>
            </a:r>
            <a:r>
              <a:rPr lang="en-GB" sz="2200" b="1" dirty="0" smtClean="0">
                <a:solidFill>
                  <a:srgbClr val="006600"/>
                </a:solidFill>
                <a:latin typeface="Times New Roman" pitchFamily="18" charset="0"/>
                <a:ea typeface="Tahoma" pitchFamily="34" charset="0"/>
                <a:cs typeface="Times New Roman" pitchFamily="18" charset="0"/>
              </a:rPr>
              <a:t>tarting from Section ‘G’ (Wholesale and retail trade; repair of motor vehicles and motorcycles) onwards of NIC, 2008 except Financial Sector (Section ‘K’).</a:t>
            </a:r>
          </a:p>
          <a:p>
            <a:pPr algn="just">
              <a:buFont typeface="Wingdings" pitchFamily="2" charset="2"/>
              <a:buChar char="Ø"/>
            </a:pPr>
            <a:endParaRPr lang="en-GB" sz="2200" b="1" dirty="0" smtClean="0">
              <a:solidFill>
                <a:schemeClr val="tx1"/>
              </a:solidFill>
              <a:latin typeface="Times New Roman" pitchFamily="18" charset="0"/>
              <a:ea typeface="Tahoma" pitchFamily="34" charset="0"/>
              <a:cs typeface="Times New Roman" pitchFamily="18" charset="0"/>
            </a:endParaRPr>
          </a:p>
          <a:p>
            <a:pPr>
              <a:buFont typeface="Wingdings" pitchFamily="2" charset="2"/>
              <a:buChar char="Ø"/>
            </a:pPr>
            <a:r>
              <a:rPr lang="en-IN" sz="2200" b="1" dirty="0" smtClean="0">
                <a:solidFill>
                  <a:schemeClr val="tx1"/>
                </a:solidFill>
                <a:latin typeface="Times New Roman" pitchFamily="18" charset="0"/>
                <a:ea typeface="Tahoma" pitchFamily="34" charset="0"/>
                <a:cs typeface="Times New Roman" pitchFamily="18" charset="0"/>
              </a:rPr>
              <a:t> </a:t>
            </a:r>
            <a:r>
              <a:rPr lang="en-IN" sz="2200" b="1" dirty="0" smtClean="0">
                <a:solidFill>
                  <a:srgbClr val="003399"/>
                </a:solidFill>
                <a:latin typeface="Times New Roman" pitchFamily="18" charset="0"/>
                <a:ea typeface="Tahoma" pitchFamily="34" charset="0"/>
                <a:cs typeface="Times New Roman" pitchFamily="18" charset="0"/>
              </a:rPr>
              <a:t>Included:</a:t>
            </a:r>
          </a:p>
          <a:p>
            <a:r>
              <a:rPr lang="en-IN" sz="2200" b="1" dirty="0" smtClean="0">
                <a:solidFill>
                  <a:schemeClr val="tx1"/>
                </a:solidFill>
                <a:latin typeface="Times New Roman" pitchFamily="18" charset="0"/>
                <a:ea typeface="Tahoma" pitchFamily="34" charset="0"/>
                <a:cs typeface="Times New Roman" pitchFamily="18" charset="0"/>
              </a:rPr>
              <a:t> </a:t>
            </a:r>
          </a:p>
          <a:p>
            <a:pPr lvl="1">
              <a:buFont typeface="Wingdings" pitchFamily="2" charset="2"/>
              <a:buChar char="ü"/>
            </a:pPr>
            <a:r>
              <a:rPr lang="en-IN" sz="2200" b="1" dirty="0" smtClean="0">
                <a:solidFill>
                  <a:srgbClr val="006600"/>
                </a:solidFill>
                <a:latin typeface="Times New Roman" pitchFamily="18" charset="0"/>
                <a:ea typeface="Tahoma" pitchFamily="34" charset="0"/>
                <a:cs typeface="Times New Roman" pitchFamily="18" charset="0"/>
              </a:rPr>
              <a:t>Co-operative Societies</a:t>
            </a:r>
          </a:p>
          <a:p>
            <a:pPr lvl="1">
              <a:buFont typeface="Wingdings" pitchFamily="2" charset="2"/>
              <a:buChar char="ü"/>
            </a:pPr>
            <a:r>
              <a:rPr lang="en-IN" sz="2200" b="1" dirty="0" smtClean="0">
                <a:solidFill>
                  <a:srgbClr val="006600"/>
                </a:solidFill>
                <a:latin typeface="Times New Roman" pitchFamily="18" charset="0"/>
                <a:ea typeface="Tahoma" pitchFamily="34" charset="0"/>
                <a:cs typeface="Times New Roman" pitchFamily="18" charset="0"/>
              </a:rPr>
              <a:t>Non-profit Institutions </a:t>
            </a:r>
          </a:p>
          <a:p>
            <a:pPr lvl="1">
              <a:buFont typeface="Wingdings" pitchFamily="2" charset="2"/>
              <a:buChar char="ü"/>
            </a:pPr>
            <a:r>
              <a:rPr lang="en-IN" sz="2200" b="1" dirty="0" smtClean="0">
                <a:solidFill>
                  <a:srgbClr val="006600"/>
                </a:solidFill>
                <a:latin typeface="Times New Roman" pitchFamily="18" charset="0"/>
                <a:ea typeface="Tahoma" pitchFamily="34" charset="0"/>
                <a:cs typeface="Times New Roman" pitchFamily="18" charset="0"/>
              </a:rPr>
              <a:t>Trusts</a:t>
            </a:r>
            <a:endParaRPr lang="en-GB" sz="2200" b="1" dirty="0" smtClean="0">
              <a:solidFill>
                <a:srgbClr val="006600"/>
              </a:solidFill>
              <a:latin typeface="Times New Roman" pitchFamily="18" charset="0"/>
              <a:ea typeface="Tahoma" pitchFamily="34" charset="0"/>
              <a:cs typeface="Times New Roman" pitchFamily="18" charset="0"/>
            </a:endParaRPr>
          </a:p>
          <a:p>
            <a:pPr lvl="1">
              <a:buFont typeface="Wingdings" pitchFamily="2" charset="2"/>
              <a:buChar char="ü"/>
            </a:pPr>
            <a:r>
              <a:rPr lang="en-IN" sz="2200" b="1" dirty="0" smtClean="0">
                <a:solidFill>
                  <a:srgbClr val="006600"/>
                </a:solidFill>
                <a:latin typeface="Times New Roman" pitchFamily="18" charset="0"/>
                <a:ea typeface="Tahoma" pitchFamily="34" charset="0"/>
                <a:cs typeface="Times New Roman" pitchFamily="18" charset="0"/>
              </a:rPr>
              <a:t>Other enterprises with ten or more workers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US" sz="2200" b="1" dirty="0" smtClean="0">
                <a:solidFill>
                  <a:srgbClr val="003399"/>
                </a:solidFill>
                <a:latin typeface="Times New Roman" pitchFamily="18" charset="0"/>
                <a:ea typeface="Tahoma" pitchFamily="34" charset="0"/>
                <a:cs typeface="Times New Roman" pitchFamily="18" charset="0"/>
              </a:rPr>
              <a:t> Exclusion:</a:t>
            </a:r>
            <a:endParaRPr lang="en-IN" sz="2200" b="1" dirty="0" smtClean="0">
              <a:solidFill>
                <a:srgbClr val="003399"/>
              </a:solidFill>
              <a:latin typeface="Times New Roman" pitchFamily="18" charset="0"/>
              <a:ea typeface="Tahoma" pitchFamily="34" charset="0"/>
              <a:cs typeface="Times New Roman" pitchFamily="18" charset="0"/>
            </a:endParaRPr>
          </a:p>
          <a:p>
            <a:r>
              <a:rPr lang="en-US" sz="2200" b="1" dirty="0" smtClean="0">
                <a:solidFill>
                  <a:schemeClr val="tx1"/>
                </a:solidFill>
                <a:latin typeface="Times New Roman" pitchFamily="18" charset="0"/>
                <a:ea typeface="Tahoma" pitchFamily="34" charset="0"/>
                <a:cs typeface="Times New Roman" pitchFamily="18" charset="0"/>
              </a:rPr>
              <a:t> </a:t>
            </a:r>
            <a:endParaRPr lang="en-IN" sz="2200" b="1" dirty="0" smtClean="0">
              <a:solidFill>
                <a:schemeClr val="tx1"/>
              </a:solidFill>
              <a:latin typeface="Times New Roman" pitchFamily="18" charset="0"/>
              <a:ea typeface="Tahoma" pitchFamily="34" charset="0"/>
              <a:cs typeface="Times New Roman" pitchFamily="18" charset="0"/>
            </a:endParaRPr>
          </a:p>
          <a:p>
            <a:pPr lvl="2">
              <a:buFont typeface="Wingdings" pitchFamily="2" charset="2"/>
              <a:buChar char="ü"/>
            </a:pPr>
            <a:r>
              <a:rPr lang="en-US" sz="2200" b="1" dirty="0" smtClean="0">
                <a:solidFill>
                  <a:srgbClr val="006600"/>
                </a:solidFill>
                <a:latin typeface="Times New Roman" pitchFamily="18" charset="0"/>
                <a:ea typeface="Tahoma" pitchFamily="34" charset="0"/>
                <a:cs typeface="Times New Roman" pitchFamily="18" charset="0"/>
              </a:rPr>
              <a:t>Government Enterprises /PSU </a:t>
            </a:r>
          </a:p>
          <a:p>
            <a:pPr lvl="2">
              <a:buFont typeface="Wingdings" pitchFamily="2" charset="2"/>
              <a:buChar char="ü"/>
            </a:pPr>
            <a:endParaRPr lang="en-IN" sz="2200" b="1" dirty="0" smtClean="0">
              <a:solidFill>
                <a:srgbClr val="006600"/>
              </a:solidFill>
              <a:latin typeface="Times New Roman" pitchFamily="18" charset="0"/>
              <a:ea typeface="Tahoma" pitchFamily="34" charset="0"/>
              <a:cs typeface="Times New Roman" pitchFamily="18" charset="0"/>
            </a:endParaRPr>
          </a:p>
          <a:p>
            <a:pPr lvl="2">
              <a:buFont typeface="Wingdings" pitchFamily="2" charset="2"/>
              <a:buChar char="ü"/>
            </a:pPr>
            <a:r>
              <a:rPr lang="en-US" sz="2200" b="1" dirty="0" smtClean="0">
                <a:solidFill>
                  <a:srgbClr val="006600"/>
                </a:solidFill>
                <a:latin typeface="Times New Roman" pitchFamily="18" charset="0"/>
                <a:ea typeface="Tahoma" pitchFamily="34" charset="0"/>
                <a:cs typeface="Times New Roman" pitchFamily="18" charset="0"/>
              </a:rPr>
              <a:t>Air Transport</a:t>
            </a:r>
          </a:p>
          <a:p>
            <a:pPr lvl="2">
              <a:buFont typeface="Wingdings" pitchFamily="2" charset="2"/>
              <a:buChar char="ü"/>
            </a:pPr>
            <a:endParaRPr lang="en-IN" sz="2200" b="1" dirty="0" smtClean="0">
              <a:solidFill>
                <a:srgbClr val="006600"/>
              </a:solidFill>
              <a:latin typeface="Times New Roman" pitchFamily="18" charset="0"/>
              <a:ea typeface="Tahoma" pitchFamily="34" charset="0"/>
              <a:cs typeface="Times New Roman" pitchFamily="18" charset="0"/>
            </a:endParaRPr>
          </a:p>
          <a:p>
            <a:pPr lvl="2">
              <a:buFont typeface="Wingdings" pitchFamily="2" charset="2"/>
              <a:buChar char="ü"/>
            </a:pPr>
            <a:r>
              <a:rPr lang="en-US" sz="2200" b="1" dirty="0" smtClean="0">
                <a:solidFill>
                  <a:srgbClr val="006600"/>
                </a:solidFill>
                <a:latin typeface="Times New Roman" pitchFamily="18" charset="0"/>
                <a:ea typeface="Tahoma" pitchFamily="34" charset="0"/>
                <a:cs typeface="Times New Roman" pitchFamily="18" charset="0"/>
              </a:rPr>
              <a:t>Financial and insurance</a:t>
            </a:r>
          </a:p>
          <a:p>
            <a:pPr lvl="2">
              <a:buFont typeface="Wingdings" pitchFamily="2" charset="2"/>
              <a:buChar char="ü"/>
            </a:pPr>
            <a:endParaRPr lang="en-IN" sz="2200" b="1" dirty="0" smtClean="0">
              <a:solidFill>
                <a:srgbClr val="006600"/>
              </a:solidFill>
              <a:latin typeface="Times New Roman" pitchFamily="18" charset="0"/>
              <a:ea typeface="Tahoma" pitchFamily="34" charset="0"/>
              <a:cs typeface="Times New Roman" pitchFamily="18" charset="0"/>
            </a:endParaRPr>
          </a:p>
          <a:p>
            <a:pPr lvl="2">
              <a:buFont typeface="Wingdings" pitchFamily="2" charset="2"/>
              <a:buChar char="ü"/>
            </a:pPr>
            <a:r>
              <a:rPr lang="en-US" sz="2200" b="1" dirty="0" smtClean="0">
                <a:solidFill>
                  <a:srgbClr val="006600"/>
                </a:solidFill>
                <a:latin typeface="Times New Roman" pitchFamily="18" charset="0"/>
                <a:ea typeface="Tahoma" pitchFamily="34" charset="0"/>
                <a:cs typeface="Times New Roman" pitchFamily="18" charset="0"/>
              </a:rPr>
              <a:t>Private Money Lenders </a:t>
            </a:r>
          </a:p>
          <a:p>
            <a:pPr lvl="2">
              <a:buFont typeface="Wingdings" pitchFamily="2" charset="2"/>
              <a:buChar char="ü"/>
            </a:pPr>
            <a:endParaRPr lang="en-IN" sz="2200" b="1" dirty="0" smtClean="0">
              <a:solidFill>
                <a:srgbClr val="006600"/>
              </a:solidFill>
              <a:latin typeface="Times New Roman" pitchFamily="18" charset="0"/>
              <a:ea typeface="Tahoma" pitchFamily="34" charset="0"/>
              <a:cs typeface="Times New Roman" pitchFamily="18" charset="0"/>
            </a:endParaRPr>
          </a:p>
          <a:p>
            <a:pPr lvl="2">
              <a:buFont typeface="Wingdings" pitchFamily="2" charset="2"/>
              <a:buChar char="ü"/>
            </a:pPr>
            <a:r>
              <a:rPr lang="en-US" sz="2200" b="1" dirty="0" smtClean="0">
                <a:solidFill>
                  <a:srgbClr val="006600"/>
                </a:solidFill>
                <a:latin typeface="Times New Roman" pitchFamily="18" charset="0"/>
                <a:ea typeface="Tahoma" pitchFamily="34" charset="0"/>
                <a:cs typeface="Times New Roman" pitchFamily="18" charset="0"/>
              </a:rPr>
              <a:t>Self Help Groups (SHG)</a:t>
            </a:r>
          </a:p>
          <a:p>
            <a:pPr lvl="2">
              <a:buFont typeface="Wingdings" pitchFamily="2" charset="2"/>
              <a:buChar char="ü"/>
            </a:pPr>
            <a:endParaRPr lang="en-IN" sz="2200" b="1" dirty="0" smtClean="0">
              <a:solidFill>
                <a:schemeClr val="tx1"/>
              </a:solidFill>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buFont typeface="Wingdings" pitchFamily="2" charset="2"/>
              <a:buChar char="Ø"/>
            </a:pPr>
            <a:r>
              <a:rPr lang="en-IN" sz="2200" b="1" dirty="0" smtClean="0">
                <a:solidFill>
                  <a:srgbClr val="003399"/>
                </a:solidFill>
                <a:latin typeface="Times New Roman" pitchFamily="18" charset="0"/>
                <a:ea typeface="Tahoma" pitchFamily="34" charset="0"/>
                <a:cs typeface="Times New Roman" pitchFamily="18" charset="0"/>
              </a:rPr>
              <a:t>Important aspects of the survey:</a:t>
            </a:r>
          </a:p>
          <a:p>
            <a:pPr marL="0" lvl="1" algn="just">
              <a:buFont typeface="Wingdings" pitchFamily="2" charset="2"/>
              <a:buChar char="Ø"/>
            </a:pPr>
            <a:endParaRPr lang="en-IN" sz="2200" b="1" dirty="0" smtClean="0">
              <a:solidFill>
                <a:schemeClr val="tx1"/>
              </a:solidFill>
              <a:latin typeface="Times New Roman" pitchFamily="18" charset="0"/>
              <a:ea typeface="Tahoma" pitchFamily="34" charset="0"/>
              <a:cs typeface="Times New Roman" pitchFamily="18" charset="0"/>
            </a:endParaRPr>
          </a:p>
          <a:p>
            <a:pPr marL="0" lvl="1" algn="just">
              <a:buFont typeface="Wingdings" pitchFamily="2" charset="2"/>
              <a:buChar char="Ø"/>
            </a:pPr>
            <a:r>
              <a:rPr lang="en-IN" sz="2200" b="1" dirty="0" smtClean="0">
                <a:solidFill>
                  <a:srgbClr val="003399"/>
                </a:solidFill>
                <a:latin typeface="Times New Roman" pitchFamily="18" charset="0"/>
                <a:ea typeface="Tahoma" pitchFamily="34" charset="0"/>
                <a:cs typeface="Times New Roman" pitchFamily="18" charset="0"/>
              </a:rPr>
              <a:t>Sampling Frame</a:t>
            </a:r>
            <a:r>
              <a:rPr lang="en-IN" sz="2200" b="1" dirty="0" smtClean="0">
                <a:solidFill>
                  <a:schemeClr val="tx1"/>
                </a:solidFill>
                <a:latin typeface="Times New Roman" pitchFamily="18" charset="0"/>
                <a:ea typeface="Tahoma" pitchFamily="34" charset="0"/>
                <a:cs typeface="Times New Roman" pitchFamily="18" charset="0"/>
              </a:rPr>
              <a:t>: </a:t>
            </a:r>
            <a:r>
              <a:rPr lang="en-IN" sz="2200" b="1" dirty="0" smtClean="0">
                <a:solidFill>
                  <a:srgbClr val="006600"/>
                </a:solidFill>
                <a:latin typeface="Times New Roman" pitchFamily="18" charset="0"/>
                <a:ea typeface="Tahoma" pitchFamily="34" charset="0"/>
                <a:cs typeface="Times New Roman" pitchFamily="18" charset="0"/>
              </a:rPr>
              <a:t>List frame based survey</a:t>
            </a:r>
            <a:endParaRPr lang="en-IN" sz="2200" b="1" dirty="0" smtClean="0">
              <a:solidFill>
                <a:schemeClr val="tx1"/>
              </a:solidFill>
              <a:latin typeface="Times New Roman" pitchFamily="18" charset="0"/>
              <a:ea typeface="Tahoma" pitchFamily="34" charset="0"/>
              <a:cs typeface="Times New Roman" pitchFamily="18" charset="0"/>
            </a:endParaRPr>
          </a:p>
          <a:p>
            <a:pPr algn="just">
              <a:buFont typeface="Wingdings" pitchFamily="2" charset="2"/>
              <a:buChar char="ü"/>
            </a:pPr>
            <a:endParaRPr lang="en-IN" sz="5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r>
              <a:rPr lang="en-GB" sz="2200" b="1" dirty="0" smtClean="0">
                <a:solidFill>
                  <a:srgbClr val="006600"/>
                </a:solidFill>
                <a:latin typeface="Times New Roman" pitchFamily="18" charset="0"/>
                <a:ea typeface="Tahoma" pitchFamily="34" charset="0"/>
                <a:cs typeface="Times New Roman" pitchFamily="18" charset="0"/>
              </a:rPr>
              <a:t>6</a:t>
            </a:r>
            <a:r>
              <a:rPr lang="en-GB" sz="2200" b="1" baseline="30000" dirty="0" smtClean="0">
                <a:solidFill>
                  <a:srgbClr val="006600"/>
                </a:solidFill>
                <a:latin typeface="Times New Roman" pitchFamily="18" charset="0"/>
                <a:ea typeface="Tahoma" pitchFamily="34" charset="0"/>
                <a:cs typeface="Times New Roman" pitchFamily="18" charset="0"/>
              </a:rPr>
              <a:t>th</a:t>
            </a:r>
            <a:r>
              <a:rPr lang="en-GB" sz="2200" b="1" dirty="0" smtClean="0">
                <a:solidFill>
                  <a:srgbClr val="006600"/>
                </a:solidFill>
                <a:latin typeface="Times New Roman" pitchFamily="18" charset="0"/>
                <a:ea typeface="Tahoma" pitchFamily="34" charset="0"/>
                <a:cs typeface="Times New Roman" pitchFamily="18" charset="0"/>
              </a:rPr>
              <a:t> EC Economic Census (EC) and Business Register (BR): </a:t>
            </a:r>
            <a:r>
              <a:rPr lang="en-GB" sz="2200" b="1" dirty="0" smtClean="0">
                <a:solidFill>
                  <a:schemeClr val="tx1"/>
                </a:solidFill>
                <a:latin typeface="Times New Roman" pitchFamily="18" charset="0"/>
                <a:ea typeface="Tahoma" pitchFamily="34" charset="0"/>
                <a:cs typeface="Times New Roman" pitchFamily="18" charset="0"/>
              </a:rPr>
              <a:t>list of establishments with 10 or more workers</a:t>
            </a:r>
          </a:p>
          <a:p>
            <a:pPr lvl="1" algn="just">
              <a:buFont typeface="Wingdings" pitchFamily="2" charset="2"/>
              <a:buChar char="ü"/>
            </a:pPr>
            <a:endParaRPr lang="en-GB" sz="5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r>
              <a:rPr lang="en-GB" sz="2200" b="1" dirty="0" smtClean="0">
                <a:solidFill>
                  <a:srgbClr val="006600"/>
                </a:solidFill>
                <a:latin typeface="Times New Roman" pitchFamily="18" charset="0"/>
                <a:ea typeface="Tahoma" pitchFamily="34" charset="0"/>
                <a:cs typeface="Times New Roman" pitchFamily="18" charset="0"/>
              </a:rPr>
              <a:t>Ministry of Corporate Affairs: </a:t>
            </a:r>
            <a:r>
              <a:rPr lang="en-GB" sz="2200" b="1" dirty="0" smtClean="0">
                <a:solidFill>
                  <a:schemeClr val="tx1"/>
                </a:solidFill>
                <a:latin typeface="Times New Roman" pitchFamily="18" charset="0"/>
                <a:ea typeface="Tahoma" pitchFamily="34" charset="0"/>
                <a:cs typeface="Times New Roman" pitchFamily="18" charset="0"/>
              </a:rPr>
              <a:t>List of active enterprises  under the coverage of Service Sector </a:t>
            </a:r>
          </a:p>
          <a:p>
            <a:pPr marL="457200" lvl="2" algn="just">
              <a:buFont typeface="Wingdings" pitchFamily="2" charset="2"/>
              <a:buChar char="ü"/>
            </a:pPr>
            <a:endParaRPr lang="en-IN" sz="500" b="1" dirty="0" smtClean="0">
              <a:solidFill>
                <a:schemeClr val="tx1"/>
              </a:solidFill>
              <a:latin typeface="Times New Roman" pitchFamily="18" charset="0"/>
              <a:ea typeface="Tahoma" pitchFamily="34" charset="0"/>
              <a:cs typeface="Times New Roman" pitchFamily="18" charset="0"/>
            </a:endParaRPr>
          </a:p>
          <a:p>
            <a:pPr marL="457200" lvl="2" algn="just">
              <a:buFont typeface="Wingdings" pitchFamily="2" charset="2"/>
              <a:buChar char="ü"/>
            </a:pPr>
            <a:endParaRPr lang="en-IN" sz="500" b="1" dirty="0" smtClean="0">
              <a:solidFill>
                <a:schemeClr val="tx1"/>
              </a:solidFill>
              <a:latin typeface="Times New Roman" pitchFamily="18" charset="0"/>
              <a:ea typeface="Tahoma" pitchFamily="34" charset="0"/>
              <a:cs typeface="Times New Roman" pitchFamily="18" charset="0"/>
            </a:endParaRPr>
          </a:p>
          <a:p>
            <a:pPr marL="0" lvl="1" algn="just">
              <a:buFont typeface="Wingdings" pitchFamily="2" charset="2"/>
              <a:buChar char="Ø"/>
            </a:pPr>
            <a:r>
              <a:rPr lang="en-IN" sz="2200" b="1" dirty="0" smtClean="0">
                <a:solidFill>
                  <a:srgbClr val="003399"/>
                </a:solidFill>
                <a:latin typeface="Times New Roman" pitchFamily="18" charset="0"/>
                <a:ea typeface="Tahoma" pitchFamily="34" charset="0"/>
                <a:cs typeface="Times New Roman" pitchFamily="18" charset="0"/>
              </a:rPr>
              <a:t>Unit of survey</a:t>
            </a:r>
            <a:r>
              <a:rPr lang="en-IN" sz="2200" b="1" dirty="0" smtClean="0">
                <a:solidFill>
                  <a:schemeClr val="tx1"/>
                </a:solidFill>
                <a:latin typeface="Times New Roman" pitchFamily="18" charset="0"/>
                <a:ea typeface="Tahoma" pitchFamily="34" charset="0"/>
                <a:cs typeface="Times New Roman" pitchFamily="18" charset="0"/>
              </a:rPr>
              <a:t>: </a:t>
            </a:r>
            <a:r>
              <a:rPr lang="en-IN" sz="2200" b="1" dirty="0" smtClean="0">
                <a:solidFill>
                  <a:srgbClr val="006600"/>
                </a:solidFill>
                <a:latin typeface="Times New Roman" pitchFamily="18" charset="0"/>
                <a:ea typeface="Tahoma" pitchFamily="34" charset="0"/>
                <a:cs typeface="Times New Roman" pitchFamily="18" charset="0"/>
              </a:rPr>
              <a:t>Enterprises</a:t>
            </a:r>
          </a:p>
          <a:p>
            <a:pPr marL="0" lvl="1" algn="just">
              <a:buFont typeface="Wingdings" pitchFamily="2" charset="2"/>
              <a:buChar char="Ø"/>
            </a:pPr>
            <a:endParaRPr lang="en-IN" sz="500" b="1" dirty="0" smtClean="0">
              <a:solidFill>
                <a:schemeClr val="tx1"/>
              </a:solidFill>
              <a:latin typeface="Times New Roman" pitchFamily="18" charset="0"/>
              <a:ea typeface="Tahoma" pitchFamily="34" charset="0"/>
              <a:cs typeface="Times New Roman" pitchFamily="18" charset="0"/>
            </a:endParaRPr>
          </a:p>
          <a:p>
            <a:pPr marL="0" lvl="1" algn="just">
              <a:buFont typeface="Wingdings" pitchFamily="2" charset="2"/>
              <a:buChar char="Ø"/>
            </a:pPr>
            <a:r>
              <a:rPr lang="en-GB" sz="2200" b="1" dirty="0" smtClean="0">
                <a:solidFill>
                  <a:srgbClr val="003399"/>
                </a:solidFill>
                <a:latin typeface="Times New Roman" pitchFamily="18" charset="0"/>
                <a:ea typeface="Tahoma" pitchFamily="34" charset="0"/>
                <a:cs typeface="Times New Roman" pitchFamily="18" charset="0"/>
              </a:rPr>
              <a:t>Data Collection</a:t>
            </a:r>
            <a:r>
              <a:rPr lang="en-GB" sz="2200" b="1" dirty="0" smtClean="0">
                <a:solidFill>
                  <a:schemeClr val="tx1"/>
                </a:solidFill>
                <a:latin typeface="Times New Roman" pitchFamily="18" charset="0"/>
                <a:ea typeface="Tahoma" pitchFamily="34" charset="0"/>
                <a:cs typeface="Times New Roman" pitchFamily="18" charset="0"/>
              </a:rPr>
              <a:t>: </a:t>
            </a:r>
            <a:r>
              <a:rPr lang="en-GB" sz="2200" b="1" dirty="0" smtClean="0">
                <a:solidFill>
                  <a:srgbClr val="006600"/>
                </a:solidFill>
                <a:latin typeface="Times New Roman" pitchFamily="18" charset="0"/>
                <a:ea typeface="Tahoma" pitchFamily="34" charset="0"/>
                <a:cs typeface="Times New Roman" pitchFamily="18" charset="0"/>
              </a:rPr>
              <a:t>It is a ‘statutory survey’ and is conducted according to the Collection of Statistics Act, 2008.</a:t>
            </a:r>
          </a:p>
          <a:p>
            <a:pPr marL="0" lvl="1" algn="just">
              <a:buFont typeface="Wingdings" pitchFamily="2" charset="2"/>
              <a:buChar char="Ø"/>
            </a:pPr>
            <a:endParaRPr lang="en-GB" sz="500" b="1" dirty="0" smtClean="0">
              <a:solidFill>
                <a:schemeClr val="tx1"/>
              </a:solidFill>
              <a:latin typeface="Times New Roman" pitchFamily="18" charset="0"/>
              <a:ea typeface="Tahoma" pitchFamily="34" charset="0"/>
              <a:cs typeface="Times New Roman" pitchFamily="18" charset="0"/>
            </a:endParaRPr>
          </a:p>
          <a:p>
            <a:pPr marL="0" lvl="1" algn="just">
              <a:buFont typeface="Wingdings" pitchFamily="2" charset="2"/>
              <a:buChar char="Ø"/>
            </a:pPr>
            <a:r>
              <a:rPr lang="en-GB" sz="2200" b="1" dirty="0" smtClean="0">
                <a:solidFill>
                  <a:srgbClr val="003399"/>
                </a:solidFill>
                <a:latin typeface="Times New Roman" pitchFamily="18" charset="0"/>
                <a:ea typeface="Tahoma" pitchFamily="34" charset="0"/>
                <a:cs typeface="Times New Roman" pitchFamily="18" charset="0"/>
              </a:rPr>
              <a:t>Method of data collection</a:t>
            </a:r>
            <a:r>
              <a:rPr lang="en-GB" sz="2200" b="1" dirty="0" smtClean="0">
                <a:solidFill>
                  <a:schemeClr val="tx1"/>
                </a:solidFill>
                <a:latin typeface="Times New Roman" pitchFamily="18" charset="0"/>
                <a:ea typeface="Tahoma" pitchFamily="34" charset="0"/>
                <a:cs typeface="Times New Roman" pitchFamily="18" charset="0"/>
              </a:rPr>
              <a:t>: </a:t>
            </a:r>
            <a:r>
              <a:rPr lang="en-GB" sz="2200" b="1" dirty="0" smtClean="0">
                <a:solidFill>
                  <a:srgbClr val="006600"/>
                </a:solidFill>
                <a:latin typeface="Times New Roman" pitchFamily="18" charset="0"/>
                <a:ea typeface="Tahoma" pitchFamily="34" charset="0"/>
                <a:cs typeface="Times New Roman" pitchFamily="18" charset="0"/>
              </a:rPr>
              <a:t>Record based</a:t>
            </a:r>
          </a:p>
          <a:p>
            <a:pPr marL="0" lvl="1" algn="just">
              <a:buFont typeface="Wingdings" pitchFamily="2" charset="2"/>
              <a:buChar char="Ø"/>
            </a:pPr>
            <a:endParaRPr lang="en-IN" sz="500" b="1" dirty="0" smtClean="0">
              <a:solidFill>
                <a:srgbClr val="003399"/>
              </a:solidFill>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2200" b="1" dirty="0" smtClean="0">
              <a:solidFill>
                <a:schemeClr val="tx1"/>
              </a:solidFill>
              <a:latin typeface="Times New Roman" pitchFamily="18" charset="0"/>
              <a:ea typeface="Tahoma" pitchFamily="34" charset="0"/>
              <a:cs typeface="Times New Roman" pitchFamily="18" charset="0"/>
            </a:endParaRPr>
          </a:p>
          <a:p>
            <a:pPr algn="just">
              <a:buFont typeface="Wingdings" pitchFamily="2" charset="2"/>
              <a:buChar char="Ø"/>
            </a:pPr>
            <a:r>
              <a:rPr lang="en-GB" sz="2200" b="1" dirty="0" smtClean="0">
                <a:solidFill>
                  <a:schemeClr val="tx1"/>
                </a:solidFill>
                <a:latin typeface="Times New Roman" pitchFamily="18" charset="0"/>
                <a:ea typeface="Tahoma" pitchFamily="34" charset="0"/>
                <a:cs typeface="Times New Roman" pitchFamily="18" charset="0"/>
              </a:rPr>
              <a:t>Selection of Units</a:t>
            </a:r>
          </a:p>
          <a:p>
            <a:pPr marL="457200" lvl="2"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a:p>
            <a:pPr marL="457200" lvl="2" algn="just">
              <a:buFont typeface="Wingdings" pitchFamily="2" charset="2"/>
              <a:buChar char="ü"/>
            </a:pPr>
            <a:r>
              <a:rPr lang="en-GB" sz="2200" b="1" dirty="0" smtClean="0">
                <a:solidFill>
                  <a:srgbClr val="003399"/>
                </a:solidFill>
                <a:latin typeface="Times New Roman" pitchFamily="18" charset="0"/>
                <a:ea typeface="Tahoma" pitchFamily="34" charset="0"/>
                <a:cs typeface="Times New Roman" pitchFamily="18" charset="0"/>
              </a:rPr>
              <a:t>Complete Enumeration</a:t>
            </a:r>
            <a:r>
              <a:rPr lang="en-IN" sz="2200" b="1" dirty="0" smtClean="0">
                <a:solidFill>
                  <a:srgbClr val="003399"/>
                </a:solidFill>
                <a:latin typeface="Times New Roman" pitchFamily="18" charset="0"/>
                <a:ea typeface="Tahoma" pitchFamily="34" charset="0"/>
                <a:cs typeface="Times New Roman" pitchFamily="18" charset="0"/>
              </a:rPr>
              <a:t> and Sampling</a:t>
            </a:r>
          </a:p>
          <a:p>
            <a:pPr marL="457200" lvl="2" algn="just">
              <a:buFont typeface="Wingdings" pitchFamily="2" charset="2"/>
              <a:buChar char="ü"/>
            </a:pPr>
            <a:endParaRPr lang="en-AU" sz="22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r>
              <a:rPr lang="en-GB" sz="2200" b="1" dirty="0" smtClean="0">
                <a:solidFill>
                  <a:srgbClr val="003399"/>
                </a:solidFill>
                <a:latin typeface="Times New Roman" pitchFamily="18" charset="0"/>
                <a:ea typeface="Tahoma" pitchFamily="34" charset="0"/>
                <a:cs typeface="Times New Roman" pitchFamily="18" charset="0"/>
              </a:rPr>
              <a:t>Sampling</a:t>
            </a:r>
            <a:r>
              <a:rPr lang="en-GB" sz="2200" b="1" dirty="0" smtClean="0">
                <a:solidFill>
                  <a:schemeClr val="tx1"/>
                </a:solidFill>
                <a:latin typeface="Times New Roman" pitchFamily="18" charset="0"/>
                <a:ea typeface="Tahoma" pitchFamily="34" charset="0"/>
                <a:cs typeface="Times New Roman" pitchFamily="18" charset="0"/>
              </a:rPr>
              <a:t>:</a:t>
            </a:r>
          </a:p>
          <a:p>
            <a:pPr lvl="2" algn="just">
              <a:buFont typeface="Wingdings" pitchFamily="2" charset="2"/>
              <a:buChar char="v"/>
            </a:pPr>
            <a:r>
              <a:rPr lang="en-GB" sz="2200" b="1" dirty="0" smtClean="0">
                <a:solidFill>
                  <a:schemeClr val="tx1"/>
                </a:solidFill>
                <a:latin typeface="Times New Roman" pitchFamily="18" charset="0"/>
                <a:ea typeface="Tahoma" pitchFamily="34" charset="0"/>
                <a:cs typeface="Times New Roman" pitchFamily="18" charset="0"/>
              </a:rPr>
              <a:t>EC and BR frame: In each stratum, units were arranged by number of workers and required number of units were selected by </a:t>
            </a:r>
            <a:r>
              <a:rPr lang="en-AU" sz="2200" b="1" dirty="0" smtClean="0">
                <a:solidFill>
                  <a:schemeClr val="tx1"/>
                </a:solidFill>
                <a:latin typeface="Times New Roman" pitchFamily="18" charset="0"/>
                <a:ea typeface="Tahoma" pitchFamily="34" charset="0"/>
                <a:cs typeface="Times New Roman" pitchFamily="18" charset="0"/>
              </a:rPr>
              <a:t>CSS </a:t>
            </a:r>
          </a:p>
          <a:p>
            <a:pPr lvl="2" algn="just">
              <a:buFont typeface="Wingdings" pitchFamily="2" charset="2"/>
              <a:buChar char="v"/>
            </a:pPr>
            <a:endParaRPr lang="en-AU" sz="2200" b="1" dirty="0" smtClean="0">
              <a:solidFill>
                <a:schemeClr val="tx1"/>
              </a:solidFill>
              <a:latin typeface="Times New Roman" pitchFamily="18" charset="0"/>
              <a:ea typeface="Tahoma" pitchFamily="34" charset="0"/>
              <a:cs typeface="Times New Roman" pitchFamily="18" charset="0"/>
            </a:endParaRPr>
          </a:p>
          <a:p>
            <a:pPr lvl="2" algn="just">
              <a:buFont typeface="Wingdings" pitchFamily="2" charset="2"/>
              <a:buChar char="v"/>
            </a:pPr>
            <a:r>
              <a:rPr lang="en-GB" sz="2200" b="1" dirty="0" smtClean="0">
                <a:solidFill>
                  <a:srgbClr val="003399"/>
                </a:solidFill>
                <a:latin typeface="Times New Roman" pitchFamily="18" charset="0"/>
                <a:ea typeface="Tahoma" pitchFamily="34" charset="0"/>
                <a:cs typeface="Times New Roman" pitchFamily="18" charset="0"/>
              </a:rPr>
              <a:t>MCA frame</a:t>
            </a:r>
            <a:r>
              <a:rPr lang="en-GB" sz="2200" b="1" dirty="0" smtClean="0">
                <a:solidFill>
                  <a:schemeClr val="tx1"/>
                </a:solidFill>
                <a:latin typeface="Times New Roman" pitchFamily="18" charset="0"/>
                <a:ea typeface="Tahoma" pitchFamily="34" charset="0"/>
                <a:cs typeface="Times New Roman" pitchFamily="18" charset="0"/>
              </a:rPr>
              <a:t>: Within each stratum/sub-stratum, companies were arranged in order of their revenues and samples were drawn following </a:t>
            </a:r>
            <a:r>
              <a:rPr lang="en-IN" sz="2200" b="1" dirty="0" smtClean="0">
                <a:solidFill>
                  <a:schemeClr val="tx1"/>
                </a:solidFill>
                <a:latin typeface="Times New Roman" pitchFamily="18" charset="0"/>
                <a:ea typeface="Tahoma" pitchFamily="34" charset="0"/>
                <a:cs typeface="Times New Roman" pitchFamily="18" charset="0"/>
              </a:rPr>
              <a:t>CSS</a:t>
            </a:r>
            <a:endParaRPr lang="en-GB" sz="22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22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p:txBody>
      </p:sp>
      <p:graphicFrame>
        <p:nvGraphicFramePr>
          <p:cNvPr id="59394" name="Object 2"/>
          <p:cNvGraphicFramePr>
            <a:graphicFrameLocks noChangeAspect="1"/>
          </p:cNvGraphicFramePr>
          <p:nvPr/>
        </p:nvGraphicFramePr>
        <p:xfrm>
          <a:off x="457200" y="1719263"/>
          <a:ext cx="8175625" cy="3114675"/>
        </p:xfrm>
        <a:graphic>
          <a:graphicData uri="http://schemas.openxmlformats.org/presentationml/2006/ole">
            <p:oleObj spid="_x0000_s59394" name="Document" r:id="rId4" imgW="6502851" imgH="2424858" progId="Word.Document.12">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571472"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2200" b="1" dirty="0" smtClean="0">
              <a:solidFill>
                <a:schemeClr val="tx1"/>
              </a:solidFill>
              <a:latin typeface="Times New Roman" pitchFamily="18" charset="0"/>
              <a:ea typeface="Tahoma" pitchFamily="34" charset="0"/>
              <a:cs typeface="Times New Roman" pitchFamily="18" charset="0"/>
            </a:endParaRPr>
          </a:p>
          <a:p>
            <a:pPr algn="just">
              <a:buFont typeface="Wingdings" pitchFamily="2" charset="2"/>
              <a:buChar char="Ø"/>
            </a:pPr>
            <a:r>
              <a:rPr lang="en-GB" sz="2200" b="1" dirty="0" smtClean="0">
                <a:solidFill>
                  <a:srgbClr val="003399"/>
                </a:solidFill>
                <a:latin typeface="Times New Roman" pitchFamily="18" charset="0"/>
                <a:ea typeface="Tahoma" pitchFamily="34" charset="0"/>
                <a:cs typeface="Times New Roman" pitchFamily="18" charset="0"/>
              </a:rPr>
              <a:t>Reference period</a:t>
            </a:r>
            <a:r>
              <a:rPr lang="en-GB" sz="2200" b="1" dirty="0" smtClean="0">
                <a:solidFill>
                  <a:schemeClr val="tx1"/>
                </a:solidFill>
                <a:latin typeface="Times New Roman" pitchFamily="18" charset="0"/>
                <a:ea typeface="Tahoma" pitchFamily="34" charset="0"/>
                <a:cs typeface="Times New Roman" pitchFamily="18" charset="0"/>
              </a:rPr>
              <a:t>:</a:t>
            </a:r>
          </a:p>
          <a:p>
            <a:pPr marL="457200" lvl="2" algn="just">
              <a:buFont typeface="Wingdings" pitchFamily="2" charset="2"/>
              <a:buChar char="ü"/>
            </a:pPr>
            <a:r>
              <a:rPr lang="en-GB" sz="2200" b="1" dirty="0" smtClean="0">
                <a:solidFill>
                  <a:srgbClr val="006600"/>
                </a:solidFill>
                <a:latin typeface="Times New Roman" pitchFamily="18" charset="0"/>
                <a:ea typeface="Tahoma" pitchFamily="34" charset="0"/>
                <a:cs typeface="Times New Roman" pitchFamily="18" charset="0"/>
              </a:rPr>
              <a:t>The reference period is the year commencing from 1st April 2015 and ending on 31st March 2016 or the accounting year of the enterprise ending on any date between 01.04.2015 to 31.03.2016. </a:t>
            </a:r>
          </a:p>
          <a:p>
            <a:pPr marL="457200" lvl="2"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a:p>
            <a:pPr marL="0" lvl="1" algn="just">
              <a:buFont typeface="Wingdings" pitchFamily="2" charset="2"/>
              <a:buChar char="Ø"/>
            </a:pPr>
            <a:r>
              <a:rPr lang="en-IN" sz="2200" b="1" dirty="0" smtClean="0">
                <a:solidFill>
                  <a:srgbClr val="003399"/>
                </a:solidFill>
                <a:latin typeface="Times New Roman" pitchFamily="18" charset="0"/>
                <a:ea typeface="Tahoma" pitchFamily="34" charset="0"/>
                <a:cs typeface="Times New Roman" pitchFamily="18" charset="0"/>
              </a:rPr>
              <a:t>Survey Period</a:t>
            </a:r>
            <a:r>
              <a:rPr lang="en-IN" sz="2200" b="1" dirty="0" smtClean="0">
                <a:solidFill>
                  <a:schemeClr val="tx1"/>
                </a:solidFill>
                <a:latin typeface="Times New Roman" pitchFamily="18" charset="0"/>
                <a:ea typeface="Tahoma" pitchFamily="34" charset="0"/>
                <a:cs typeface="Times New Roman" pitchFamily="18" charset="0"/>
              </a:rPr>
              <a:t>: </a:t>
            </a:r>
            <a:r>
              <a:rPr lang="en-GB" sz="2200" b="1" dirty="0" smtClean="0">
                <a:solidFill>
                  <a:srgbClr val="006600"/>
                </a:solidFill>
                <a:latin typeface="Times New Roman" pitchFamily="18" charset="0"/>
                <a:ea typeface="Tahoma" pitchFamily="34" charset="0"/>
                <a:cs typeface="Times New Roman" pitchFamily="18" charset="0"/>
              </a:rPr>
              <a:t>The actual survey period was from the month of October 2016 to June 2017</a:t>
            </a:r>
          </a:p>
          <a:p>
            <a:pPr marL="0" lvl="1" algn="just">
              <a:buFont typeface="Wingdings" pitchFamily="2" charset="2"/>
              <a:buChar char="Ø"/>
            </a:pPr>
            <a:endParaRPr lang="en-GB" sz="2200" b="1" dirty="0" smtClean="0">
              <a:solidFill>
                <a:schemeClr val="tx1"/>
              </a:solidFill>
              <a:latin typeface="Times New Roman" pitchFamily="18" charset="0"/>
              <a:ea typeface="Tahoma" pitchFamily="34" charset="0"/>
              <a:cs typeface="Times New Roman" pitchFamily="18" charset="0"/>
            </a:endParaRPr>
          </a:p>
          <a:p>
            <a:pPr marL="0" lvl="1" algn="just">
              <a:buFont typeface="Wingdings" pitchFamily="2" charset="2"/>
              <a:buChar char="Ø"/>
            </a:pPr>
            <a:r>
              <a:rPr lang="en-GB" sz="2200" b="1" dirty="0" smtClean="0">
                <a:solidFill>
                  <a:srgbClr val="003399"/>
                </a:solidFill>
                <a:latin typeface="Times New Roman" pitchFamily="18" charset="0"/>
                <a:ea typeface="Tahoma" pitchFamily="34" charset="0"/>
                <a:cs typeface="Times New Roman" pitchFamily="18" charset="0"/>
              </a:rPr>
              <a:t>Coverage</a:t>
            </a:r>
            <a:r>
              <a:rPr lang="en-GB" sz="2200" b="1" dirty="0" smtClean="0">
                <a:solidFill>
                  <a:schemeClr val="tx1"/>
                </a:solidFill>
                <a:latin typeface="Times New Roman" pitchFamily="18" charset="0"/>
                <a:ea typeface="Tahoma" pitchFamily="34" charset="0"/>
                <a:cs typeface="Times New Roman" pitchFamily="18" charset="0"/>
              </a:rPr>
              <a:t>: </a:t>
            </a:r>
            <a:r>
              <a:rPr lang="en-GB" sz="2200" b="1" dirty="0" smtClean="0">
                <a:solidFill>
                  <a:srgbClr val="006600"/>
                </a:solidFill>
                <a:latin typeface="Times New Roman" pitchFamily="18" charset="0"/>
                <a:ea typeface="Tahoma" pitchFamily="34" charset="0"/>
                <a:cs typeface="Times New Roman" pitchFamily="18" charset="0"/>
              </a:rPr>
              <a:t>Units engaged in market production and in non-market production</a:t>
            </a: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401080" cy="1143000"/>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br>
              <a:rPr lang="en-IN" sz="3000" b="1" dirty="0" smtClean="0">
                <a:solidFill>
                  <a:srgbClr val="FF0000"/>
                </a:solidFill>
                <a:latin typeface="Times New Roman" pitchFamily="18" charset="0"/>
                <a:cs typeface="Times New Roman" pitchFamily="18" charset="0"/>
              </a:rPr>
            </a:br>
            <a:r>
              <a:rPr lang="en-IN" sz="3000" b="1" dirty="0" smtClean="0">
                <a:solidFill>
                  <a:srgbClr val="FF0000"/>
                </a:solidFill>
                <a:latin typeface="Times New Roman" pitchFamily="18" charset="0"/>
                <a:cs typeface="Times New Roman" pitchFamily="18" charset="0"/>
              </a:rPr>
              <a:t>Phases of evolution</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428596" y="1285860"/>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IN" sz="2400" b="1" dirty="0" smtClean="0">
                <a:solidFill>
                  <a:srgbClr val="006600"/>
                </a:solidFill>
                <a:latin typeface="Times New Roman" pitchFamily="18" charset="0"/>
                <a:cs typeface="Times New Roman" pitchFamily="18" charset="0"/>
              </a:rPr>
              <a:t>NSS surveys on services sector can be split in three different phases:</a:t>
            </a:r>
          </a:p>
          <a:p>
            <a:pPr algn="just">
              <a:buFont typeface="Wingdings" pitchFamily="2" charset="2"/>
              <a:buChar char="Ø"/>
            </a:pPr>
            <a:endParaRPr lang="en-IN" sz="2400" b="1" dirty="0" smtClean="0">
              <a:solidFill>
                <a:srgbClr val="006600"/>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6600"/>
                </a:solidFill>
                <a:latin typeface="Times New Roman" pitchFamily="18" charset="0"/>
                <a:cs typeface="Times New Roman" pitchFamily="18" charset="0"/>
              </a:rPr>
              <a:t>Phase I: Prior to 1977: Household based non-agricultural activities</a:t>
            </a:r>
          </a:p>
          <a:p>
            <a:pPr algn="just">
              <a:buFont typeface="Wingdings" pitchFamily="2" charset="2"/>
              <a:buChar char="Ø"/>
            </a:pPr>
            <a:endParaRPr lang="en-IN" sz="2400" b="1" dirty="0" smtClean="0">
              <a:solidFill>
                <a:srgbClr val="006600"/>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3399"/>
                </a:solidFill>
                <a:latin typeface="Times New Roman" pitchFamily="18" charset="0"/>
                <a:cs typeface="Times New Roman" pitchFamily="18" charset="0"/>
              </a:rPr>
              <a:t>Phase II: 1977 to 2007: Follow-up surveys covering household and non-household enterprises of Economic Census</a:t>
            </a:r>
          </a:p>
          <a:p>
            <a:pPr algn="just">
              <a:buFont typeface="Wingdings" pitchFamily="2" charset="2"/>
              <a:buChar char="Ø"/>
            </a:pPr>
            <a:endParaRPr lang="en-IN" sz="2400" b="1" dirty="0" smtClean="0">
              <a:solidFill>
                <a:srgbClr val="006600"/>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6600"/>
                </a:solidFill>
                <a:latin typeface="Times New Roman" pitchFamily="18" charset="0"/>
                <a:cs typeface="Times New Roman" pitchFamily="18" charset="0"/>
              </a:rPr>
              <a:t>Phase III: After 2007 present phase: (</a:t>
            </a:r>
            <a:r>
              <a:rPr lang="en-IN" sz="2400" b="1" dirty="0" err="1" smtClean="0">
                <a:solidFill>
                  <a:srgbClr val="006600"/>
                </a:solidFill>
                <a:latin typeface="Times New Roman" pitchFamily="18" charset="0"/>
                <a:cs typeface="Times New Roman" pitchFamily="18" charset="0"/>
              </a:rPr>
              <a:t>i</a:t>
            </a:r>
            <a:r>
              <a:rPr lang="en-IN" sz="2400" b="1" dirty="0" smtClean="0">
                <a:solidFill>
                  <a:srgbClr val="006600"/>
                </a:solidFill>
                <a:latin typeface="Times New Roman" pitchFamily="18" charset="0"/>
                <a:cs typeface="Times New Roman" pitchFamily="18" charset="0"/>
              </a:rPr>
              <a:t>) Unincorporated enterprises, (ii) Survey of Services Sector</a:t>
            </a:r>
          </a:p>
          <a:p>
            <a:pPr algn="just">
              <a:buFont typeface="Wingdings" pitchFamily="2" charset="2"/>
              <a:buChar char="Ø"/>
            </a:pPr>
            <a:endParaRPr lang="en-IN" sz="2400" b="1" dirty="0" smtClean="0">
              <a:solidFill>
                <a:srgbClr val="006600"/>
              </a:solidFill>
              <a:latin typeface="Times New Roman" pitchFamily="18" charset="0"/>
              <a:cs typeface="Times New Roman" pitchFamily="18" charset="0"/>
            </a:endParaRPr>
          </a:p>
        </p:txBody>
      </p:sp>
      <p:sp>
        <p:nvSpPr>
          <p:cNvPr id="4" name="Rectangle 3"/>
          <p:cNvSpPr/>
          <p:nvPr/>
        </p:nvSpPr>
        <p:spPr>
          <a:xfrm>
            <a:off x="428596" y="1500174"/>
            <a:ext cx="8358246" cy="50006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IN" sz="2200" b="1" dirty="0" smtClean="0">
                <a:solidFill>
                  <a:srgbClr val="006600"/>
                </a:solidFill>
                <a:latin typeface="Times New Roman" pitchFamily="18" charset="0"/>
                <a:cs typeface="Times New Roman" pitchFamily="18" charset="0"/>
              </a:rPr>
              <a:t>Economic Census (EC) is the complete count of all establishments (i.e. units engaged in production and/ or distribution of goods and services not for the purpose of sole consumption). </a:t>
            </a:r>
          </a:p>
          <a:p>
            <a:pPr algn="just"/>
            <a:endParaRPr lang="en-IN" sz="2200" b="1" dirty="0" smtClean="0">
              <a:solidFill>
                <a:srgbClr val="006600"/>
              </a:solidFill>
              <a:latin typeface="Times New Roman" pitchFamily="18" charset="0"/>
              <a:cs typeface="Times New Roman" pitchFamily="18" charset="0"/>
            </a:endParaRPr>
          </a:p>
          <a:p>
            <a:pPr algn="just">
              <a:buFont typeface="Wingdings" pitchFamily="2" charset="2"/>
              <a:buChar char="Ø"/>
            </a:pPr>
            <a:r>
              <a:rPr lang="en-IN" sz="2200" b="1" dirty="0" smtClean="0">
                <a:solidFill>
                  <a:srgbClr val="006600"/>
                </a:solidFill>
                <a:latin typeface="Times New Roman" pitchFamily="18" charset="0"/>
                <a:cs typeface="Times New Roman" pitchFamily="18" charset="0"/>
              </a:rPr>
              <a:t>To provide:</a:t>
            </a:r>
          </a:p>
          <a:p>
            <a:pPr algn="just"/>
            <a:endParaRPr lang="en-IN"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r>
              <a:rPr lang="en-IN" sz="2200" b="1" dirty="0" smtClean="0">
                <a:solidFill>
                  <a:srgbClr val="006600"/>
                </a:solidFill>
                <a:latin typeface="Times New Roman" pitchFamily="18" charset="0"/>
                <a:cs typeface="Times New Roman" pitchFamily="18" charset="0"/>
              </a:rPr>
              <a:t>an up to date ‘area frame’ containing information on number of establishments and number of workers by industry, by type of ownership of the establishments, etc. at the village/block level, </a:t>
            </a:r>
          </a:p>
          <a:p>
            <a:pPr lvl="1" algn="just">
              <a:buFont typeface="Wingdings" pitchFamily="2" charset="2"/>
              <a:buChar char="ü"/>
            </a:pPr>
            <a:endParaRPr lang="en-IN"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r>
              <a:rPr lang="en-IN" sz="2200" b="1" dirty="0" smtClean="0">
                <a:solidFill>
                  <a:srgbClr val="006600"/>
                </a:solidFill>
                <a:latin typeface="Times New Roman" pitchFamily="18" charset="0"/>
                <a:cs typeface="Times New Roman" pitchFamily="18" charset="0"/>
              </a:rPr>
              <a:t>from which sample villages/blocks could be drawn as the primary sampling units for collecting detailed information about the establishments in the follow-up sample surveys.</a:t>
            </a:r>
            <a:r>
              <a:rPr lang="en-IN" sz="2400" dirty="0" smtClean="0"/>
              <a:t>.</a:t>
            </a:r>
            <a:r>
              <a:rPr lang="en-US" sz="2200" b="1" dirty="0" smtClean="0">
                <a:solidFill>
                  <a:srgbClr val="006600"/>
                </a:solidFill>
                <a:latin typeface="Times New Roman" pitchFamily="18" charset="0"/>
                <a:cs typeface="Times New Roman" pitchFamily="18" charset="0"/>
              </a:rPr>
              <a:t>  </a:t>
            </a:r>
            <a:endParaRPr lang="en-IN" sz="2200" b="1" dirty="0">
              <a:solidFill>
                <a:srgbClr val="0066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2000"/>
                                        <p:tgtEl>
                                          <p:spTgt spid="4">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fade">
                                      <p:cBhvr>
                                        <p:cTn id="19"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latin typeface="Times New Roman" pitchFamily="18" charset="0"/>
              <a:cs typeface="Times New Roman" pitchFamily="18" charset="0"/>
            </a:endParaRPr>
          </a:p>
        </p:txBody>
      </p:sp>
      <p:graphicFrame>
        <p:nvGraphicFramePr>
          <p:cNvPr id="76802" name="Object 2"/>
          <p:cNvGraphicFramePr>
            <a:graphicFrameLocks noChangeAspect="1"/>
          </p:cNvGraphicFramePr>
          <p:nvPr/>
        </p:nvGraphicFramePr>
        <p:xfrm>
          <a:off x="500034" y="1142984"/>
          <a:ext cx="8643966" cy="5610574"/>
        </p:xfrm>
        <a:graphic>
          <a:graphicData uri="http://schemas.openxmlformats.org/presentationml/2006/ole">
            <p:oleObj spid="_x0000_s76802" name="Document" r:id="rId4" imgW="7441343" imgH="4457216" progId="Word.Document.12">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200" b="1" dirty="0" smtClean="0">
                <a:solidFill>
                  <a:srgbClr val="FF0000"/>
                </a:solidFill>
                <a:latin typeface="Times New Roman" pitchFamily="18" charset="0"/>
                <a:cs typeface="Times New Roman" pitchFamily="18" charset="0"/>
              </a:rPr>
              <a:t>Beginning of a new era: Survey during 2016-17</a:t>
            </a:r>
            <a:br>
              <a:rPr lang="en-IN" sz="3200" b="1" dirty="0" smtClean="0">
                <a:solidFill>
                  <a:srgbClr val="FF0000"/>
                </a:solidFill>
                <a:latin typeface="Times New Roman" pitchFamily="18" charset="0"/>
                <a:cs typeface="Times New Roman" pitchFamily="18" charset="0"/>
              </a:rPr>
            </a:br>
            <a:r>
              <a:rPr lang="en-IN" sz="3200" b="1" dirty="0" smtClean="0">
                <a:solidFill>
                  <a:srgbClr val="FF0000"/>
                </a:solidFill>
                <a:latin typeface="Times New Roman" pitchFamily="18" charset="0"/>
                <a:cs typeface="Times New Roman" pitchFamily="18" charset="0"/>
              </a:rPr>
              <a:t>(74</a:t>
            </a:r>
            <a:r>
              <a:rPr lang="en-IN" sz="3200" b="1" baseline="30000" dirty="0" smtClean="0">
                <a:solidFill>
                  <a:srgbClr val="FF0000"/>
                </a:solidFill>
                <a:latin typeface="Times New Roman" pitchFamily="18" charset="0"/>
                <a:cs typeface="Times New Roman" pitchFamily="18" charset="0"/>
              </a:rPr>
              <a:t>th</a:t>
            </a:r>
            <a:r>
              <a:rPr lang="en-IN" sz="3200" b="1" dirty="0" smtClean="0">
                <a:solidFill>
                  <a:srgbClr val="FF0000"/>
                </a:solidFill>
                <a:latin typeface="Times New Roman" pitchFamily="18" charset="0"/>
                <a:cs typeface="Times New Roman" pitchFamily="18" charset="0"/>
              </a:rPr>
              <a:t> round)</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642910" y="1357298"/>
            <a:ext cx="8001056" cy="5072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2200" b="1" dirty="0" smtClean="0">
              <a:solidFill>
                <a:schemeClr val="tx1"/>
              </a:solidFill>
              <a:latin typeface="Times New Roman" pitchFamily="18" charset="0"/>
              <a:ea typeface="Tahoma" pitchFamily="34" charset="0"/>
              <a:cs typeface="Times New Roman" pitchFamily="18" charset="0"/>
            </a:endParaRPr>
          </a:p>
          <a:p>
            <a:pPr algn="just"/>
            <a:r>
              <a:rPr lang="en-IN" sz="2200" b="1" dirty="0" smtClean="0">
                <a:solidFill>
                  <a:srgbClr val="006600"/>
                </a:solidFill>
                <a:latin typeface="Times New Roman" pitchFamily="18" charset="0"/>
                <a:cs typeface="Times New Roman" pitchFamily="18" charset="0"/>
              </a:rPr>
              <a:t>Important parameters to be estimated:</a:t>
            </a:r>
          </a:p>
          <a:p>
            <a:pPr algn="just"/>
            <a:endParaRPr lang="en-IN" sz="500" b="1" dirty="0" smtClean="0">
              <a:solidFill>
                <a:schemeClr val="tx1"/>
              </a:solidFill>
              <a:latin typeface="Times New Roman" pitchFamily="18" charset="0"/>
              <a:cs typeface="Times New Roman" pitchFamily="18" charset="0"/>
            </a:endParaRPr>
          </a:p>
          <a:p>
            <a:pPr algn="just"/>
            <a:r>
              <a:rPr lang="en-IN" sz="2200" b="1" dirty="0" smtClean="0">
                <a:solidFill>
                  <a:srgbClr val="003399"/>
                </a:solidFill>
                <a:latin typeface="Times New Roman" pitchFamily="18" charset="0"/>
                <a:cs typeface="Times New Roman" pitchFamily="18" charset="0"/>
              </a:rPr>
              <a:t>Operational Characteristics of Enterprises in the Services Sector:</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estimated number of enterprises,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workers,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emoluments,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 use of ICT</a:t>
            </a:r>
            <a:endParaRPr lang="en-IN" sz="2200" b="1" dirty="0" smtClean="0">
              <a:solidFill>
                <a:schemeClr val="tx1"/>
              </a:solidFill>
              <a:latin typeface="Times New Roman" pitchFamily="18" charset="0"/>
              <a:cs typeface="Times New Roman" pitchFamily="18" charset="0"/>
            </a:endParaRP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type of organisation/type of registration, </a:t>
            </a:r>
          </a:p>
          <a:p>
            <a:pPr algn="just"/>
            <a:r>
              <a:rPr lang="en-US" sz="2200" b="1" dirty="0" smtClean="0">
                <a:solidFill>
                  <a:srgbClr val="003399"/>
                </a:solidFill>
                <a:latin typeface="Times New Roman" pitchFamily="18" charset="0"/>
                <a:cs typeface="Times New Roman" pitchFamily="18" charset="0"/>
              </a:rPr>
              <a:t> </a:t>
            </a:r>
            <a:r>
              <a:rPr lang="en-IN" sz="2200" b="1" dirty="0" smtClean="0">
                <a:solidFill>
                  <a:srgbClr val="003399"/>
                </a:solidFill>
                <a:latin typeface="Times New Roman" pitchFamily="18" charset="0"/>
                <a:cs typeface="Times New Roman" pitchFamily="18" charset="0"/>
              </a:rPr>
              <a:t>Economic Characteristics of Enterprises in the Services Sector:</a:t>
            </a:r>
            <a:r>
              <a:rPr lang="en-IN" sz="500" b="1" dirty="0" smtClean="0">
                <a:solidFill>
                  <a:srgbClr val="003399"/>
                </a:solidFill>
                <a:latin typeface="Times New Roman" pitchFamily="18" charset="0"/>
                <a:cs typeface="Times New Roman" pitchFamily="18" charset="0"/>
              </a:rPr>
              <a:t>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fixed assets,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depreciation,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value of input,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value of output, </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export and import of services</a:t>
            </a:r>
          </a:p>
          <a:p>
            <a:pPr lvl="2" algn="just">
              <a:buFont typeface="Wingdings" pitchFamily="2" charset="2"/>
              <a:buChar char="ü"/>
            </a:pPr>
            <a:r>
              <a:rPr lang="en-IN" sz="2200" b="1" i="1" dirty="0" smtClean="0">
                <a:solidFill>
                  <a:schemeClr val="tx1"/>
                </a:solidFill>
                <a:latin typeface="Times New Roman" pitchFamily="18" charset="0"/>
                <a:cs typeface="Times New Roman" pitchFamily="18" charset="0"/>
              </a:rPr>
              <a:t>GVA /NVA.</a:t>
            </a:r>
            <a:endParaRPr lang="en-IN" sz="2200" b="1" dirty="0" smtClean="0">
              <a:solidFill>
                <a:schemeClr val="tx1"/>
              </a:solidFill>
              <a:latin typeface="Times New Roman" pitchFamily="18" charset="0"/>
              <a:cs typeface="Times New Roman" pitchFamily="18" charset="0"/>
            </a:endParaRP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71802" y="1857364"/>
            <a:ext cx="3929090" cy="37862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2200" b="1" dirty="0" smtClean="0">
              <a:solidFill>
                <a:schemeClr val="tx1"/>
              </a:solidFill>
              <a:latin typeface="Times New Roman" pitchFamily="18" charset="0"/>
              <a:ea typeface="Tahoma" pitchFamily="34" charset="0"/>
              <a:cs typeface="Times New Roman" pitchFamily="18" charset="0"/>
            </a:endParaRPr>
          </a:p>
          <a:p>
            <a:pPr algn="ctr"/>
            <a:r>
              <a:rPr lang="en-IN" sz="3800" b="1" dirty="0" smtClean="0">
                <a:solidFill>
                  <a:srgbClr val="006600"/>
                </a:solidFill>
                <a:latin typeface="Times New Roman" pitchFamily="18" charset="0"/>
                <a:cs typeface="Times New Roman" pitchFamily="18" charset="0"/>
              </a:rPr>
              <a:t>THANKS</a:t>
            </a:r>
            <a:endParaRPr lang="en-GB" sz="3800" b="1" dirty="0" smtClean="0">
              <a:solidFill>
                <a:schemeClr val="tx1"/>
              </a:solidFill>
              <a:latin typeface="Times New Roman" pitchFamily="18" charset="0"/>
              <a:ea typeface="Tahoma" pitchFamily="34" charset="0"/>
              <a:cs typeface="Times New Roman" pitchFamily="18" charset="0"/>
            </a:endParaRPr>
          </a:p>
          <a:p>
            <a:pPr lvl="1" algn="just">
              <a:buFont typeface="Wingdings" pitchFamily="2" charset="2"/>
              <a:buChar char="ü"/>
            </a:pPr>
            <a:endParaRPr lang="en-GB" sz="2200" b="1" dirty="0" smtClean="0">
              <a:solidFill>
                <a:schemeClr val="tx1"/>
              </a:solidFill>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br>
              <a:rPr lang="en-IN" sz="3000" b="1" dirty="0" smtClean="0">
                <a:solidFill>
                  <a:srgbClr val="FF0000"/>
                </a:solidFill>
                <a:latin typeface="Times New Roman" pitchFamily="18" charset="0"/>
                <a:cs typeface="Times New Roman" pitchFamily="18" charset="0"/>
              </a:rPr>
            </a:br>
            <a:r>
              <a:rPr lang="en-IN" sz="3000" b="1" dirty="0" smtClean="0">
                <a:solidFill>
                  <a:srgbClr val="FF0000"/>
                </a:solidFill>
                <a:latin typeface="Times New Roman" pitchFamily="18" charset="0"/>
                <a:cs typeface="Times New Roman" pitchFamily="18" charset="0"/>
              </a:rPr>
              <a:t>Phases of evolution: Prior to 1977</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IN" sz="2400" b="1" dirty="0" smtClean="0">
              <a:solidFill>
                <a:srgbClr val="003399"/>
              </a:solidFill>
              <a:latin typeface="Times New Roman" pitchFamily="18" charset="0"/>
              <a:cs typeface="Times New Roman" pitchFamily="18" charset="0"/>
            </a:endParaRPr>
          </a:p>
          <a:p>
            <a:pPr algn="just">
              <a:buFont typeface="Wingdings" pitchFamily="2" charset="2"/>
              <a:buChar char="Ø"/>
            </a:pPr>
            <a:endParaRPr lang="en-IN" sz="2400" b="1" dirty="0" smtClean="0">
              <a:solidFill>
                <a:srgbClr val="003399"/>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3399"/>
                </a:solidFill>
                <a:latin typeface="Times New Roman" pitchFamily="18" charset="0"/>
                <a:cs typeface="Times New Roman" pitchFamily="18" charset="0"/>
              </a:rPr>
              <a:t>1</a:t>
            </a:r>
            <a:r>
              <a:rPr lang="en-IN" sz="2400" b="1" baseline="30000" dirty="0" smtClean="0">
                <a:solidFill>
                  <a:srgbClr val="003399"/>
                </a:solidFill>
                <a:latin typeface="Times New Roman" pitchFamily="18" charset="0"/>
                <a:cs typeface="Times New Roman" pitchFamily="18" charset="0"/>
              </a:rPr>
              <a:t>st</a:t>
            </a:r>
            <a:r>
              <a:rPr lang="en-IN" sz="2400" b="1" dirty="0" smtClean="0">
                <a:solidFill>
                  <a:srgbClr val="003399"/>
                </a:solidFill>
                <a:latin typeface="Times New Roman" pitchFamily="18" charset="0"/>
                <a:cs typeface="Times New Roman" pitchFamily="18" charset="0"/>
              </a:rPr>
              <a:t> round of NSSO (July, 1949 to June, 1950): </a:t>
            </a:r>
            <a:r>
              <a:rPr lang="en-IN" sz="2400" b="1" dirty="0" smtClean="0">
                <a:solidFill>
                  <a:srgbClr val="006600"/>
                </a:solidFill>
                <a:latin typeface="Times New Roman" pitchFamily="18" charset="0"/>
                <a:cs typeface="Times New Roman" pitchFamily="18" charset="0"/>
              </a:rPr>
              <a:t>Covered  cottage industries, crafts and any trade, business.</a:t>
            </a:r>
          </a:p>
          <a:p>
            <a:pPr algn="just">
              <a:buFont typeface="Wingdings" pitchFamily="2" charset="2"/>
              <a:buChar char="Ø"/>
            </a:pPr>
            <a:endParaRPr lang="en-IN" sz="2400" b="1" dirty="0" smtClean="0">
              <a:solidFill>
                <a:srgbClr val="006600"/>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3399"/>
                </a:solidFill>
                <a:latin typeface="Times New Roman" pitchFamily="18" charset="0"/>
                <a:cs typeface="Times New Roman" pitchFamily="18" charset="0"/>
              </a:rPr>
              <a:t>Integrated surveys during </a:t>
            </a:r>
            <a:r>
              <a:rPr lang="en-IN" sz="2400" b="1" dirty="0" smtClean="0">
                <a:solidFill>
                  <a:srgbClr val="006600"/>
                </a:solidFill>
                <a:latin typeface="Times New Roman" pitchFamily="18" charset="0"/>
                <a:cs typeface="Times New Roman" pitchFamily="18" charset="0"/>
              </a:rPr>
              <a:t>1964 to  1970: Covering </a:t>
            </a:r>
            <a:r>
              <a:rPr lang="en-IN" sz="2400" dirty="0" smtClean="0"/>
              <a:t>(</a:t>
            </a:r>
            <a:r>
              <a:rPr lang="en-IN" sz="2400" dirty="0" err="1" smtClean="0"/>
              <a:t>i</a:t>
            </a:r>
            <a:r>
              <a:rPr lang="en-IN" sz="2400" dirty="0" smtClean="0"/>
              <a:t>) </a:t>
            </a:r>
            <a:r>
              <a:rPr lang="en-IN" sz="2400" b="1" dirty="0" smtClean="0">
                <a:solidFill>
                  <a:srgbClr val="006600"/>
                </a:solidFill>
                <a:latin typeface="Times New Roman" pitchFamily="18" charset="0"/>
                <a:cs typeface="Times New Roman" pitchFamily="18" charset="0"/>
              </a:rPr>
              <a:t>household enterprise, (ii) consumption and (iii) capital formation and saving. </a:t>
            </a:r>
          </a:p>
          <a:p>
            <a:pPr algn="just">
              <a:buFont typeface="Wingdings" pitchFamily="2" charset="2"/>
              <a:buChar char="Ø"/>
            </a:pPr>
            <a:endParaRPr lang="en-IN" sz="2400" b="1" dirty="0" smtClean="0">
              <a:solidFill>
                <a:srgbClr val="006600"/>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3399"/>
                </a:solidFill>
                <a:latin typeface="Times New Roman" pitchFamily="18" charset="0"/>
                <a:cs typeface="Times New Roman" pitchFamily="18" charset="0"/>
              </a:rPr>
              <a:t>Consider 29</a:t>
            </a:r>
            <a:r>
              <a:rPr lang="en-IN" sz="2400" b="1" baseline="30000" dirty="0" smtClean="0">
                <a:solidFill>
                  <a:srgbClr val="003399"/>
                </a:solidFill>
                <a:latin typeface="Times New Roman" pitchFamily="18" charset="0"/>
                <a:cs typeface="Times New Roman" pitchFamily="18" charset="0"/>
              </a:rPr>
              <a:t>th</a:t>
            </a:r>
            <a:r>
              <a:rPr lang="en-IN" sz="2400" b="1" dirty="0" smtClean="0">
                <a:solidFill>
                  <a:srgbClr val="003399"/>
                </a:solidFill>
                <a:latin typeface="Times New Roman" pitchFamily="18" charset="0"/>
                <a:cs typeface="Times New Roman" pitchFamily="18" charset="0"/>
              </a:rPr>
              <a:t> round of NSS: 1974-75</a:t>
            </a:r>
          </a:p>
          <a:p>
            <a:pPr lvl="1" algn="just">
              <a:buFont typeface="Wingdings" pitchFamily="2" charset="2"/>
              <a:buChar char="ü"/>
            </a:pPr>
            <a:r>
              <a:rPr lang="en-IN" sz="2400" b="1" dirty="0" smtClean="0">
                <a:solidFill>
                  <a:srgbClr val="006600"/>
                </a:solidFill>
                <a:latin typeface="Times New Roman" pitchFamily="18" charset="0"/>
                <a:cs typeface="Times New Roman" pitchFamily="18" charset="0"/>
              </a:rPr>
              <a:t>Coverage: Small Scale Manufacture and Repair Services (Non-registered), Transport, Trade, Hotels And Restaurants, Services and </a:t>
            </a:r>
            <a:r>
              <a:rPr lang="en-IN" sz="2400" b="1" dirty="0" smtClean="0">
                <a:solidFill>
                  <a:srgbClr val="FF0000"/>
                </a:solidFill>
                <a:latin typeface="Times New Roman" pitchFamily="18" charset="0"/>
                <a:cs typeface="Times New Roman" pitchFamily="18" charset="0"/>
              </a:rPr>
              <a:t>Construction, Mining And Quarrying</a:t>
            </a:r>
          </a:p>
          <a:p>
            <a:pPr lvl="1" algn="just"/>
            <a:endParaRPr lang="en-IN" sz="2400" b="1" dirty="0" smtClean="0">
              <a:solidFill>
                <a:srgbClr val="FF0000"/>
              </a:solidFill>
              <a:latin typeface="Times New Roman" pitchFamily="18" charset="0"/>
              <a:cs typeface="Times New Roman" pitchFamily="18" charset="0"/>
            </a:endParaRPr>
          </a:p>
          <a:p>
            <a:pPr lvl="1" algn="just"/>
            <a:r>
              <a:rPr lang="en-IN" sz="2400" b="1" dirty="0" smtClean="0">
                <a:solidFill>
                  <a:srgbClr val="FF00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br>
              <a:rPr lang="en-IN" sz="3000" b="1" dirty="0" smtClean="0">
                <a:solidFill>
                  <a:srgbClr val="FF0000"/>
                </a:solidFill>
                <a:latin typeface="Times New Roman" pitchFamily="18" charset="0"/>
                <a:cs typeface="Times New Roman" pitchFamily="18" charset="0"/>
              </a:rPr>
            </a:br>
            <a:r>
              <a:rPr lang="en-IN" sz="3000" b="1" dirty="0" smtClean="0">
                <a:solidFill>
                  <a:srgbClr val="FF0000"/>
                </a:solidFill>
                <a:latin typeface="Times New Roman" pitchFamily="18" charset="0"/>
                <a:cs typeface="Times New Roman" pitchFamily="18" charset="0"/>
              </a:rPr>
              <a:t>Phases of evolution: Prior to 1977</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285720"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buFont typeface="Wingdings" pitchFamily="2" charset="2"/>
              <a:buChar char="Ø"/>
            </a:pPr>
            <a:r>
              <a:rPr lang="en-IN" sz="2400" b="1" dirty="0" smtClean="0">
                <a:solidFill>
                  <a:srgbClr val="003399"/>
                </a:solidFill>
                <a:latin typeface="Times New Roman" pitchFamily="18" charset="0"/>
                <a:cs typeface="Times New Roman" pitchFamily="18" charset="0"/>
              </a:rPr>
              <a:t>Selection of First Stage Units</a:t>
            </a:r>
            <a:r>
              <a:rPr lang="en-IN" sz="2400" b="1" dirty="0" smtClean="0">
                <a:solidFill>
                  <a:srgbClr val="006600"/>
                </a:solidFill>
                <a:latin typeface="Times New Roman" pitchFamily="18" charset="0"/>
                <a:cs typeface="Times New Roman" pitchFamily="18" charset="0"/>
              </a:rPr>
              <a:t>: </a:t>
            </a:r>
            <a:r>
              <a:rPr lang="en-IN" sz="2400" b="1" dirty="0" smtClean="0">
                <a:solidFill>
                  <a:srgbClr val="FF0000"/>
                </a:solidFill>
                <a:latin typeface="Times New Roman" pitchFamily="18" charset="0"/>
                <a:cs typeface="Times New Roman" pitchFamily="18" charset="0"/>
              </a:rPr>
              <a:t>Probability proportional to size (a measure  of population)</a:t>
            </a:r>
            <a:r>
              <a:rPr lang="en-IN" sz="2400" dirty="0" smtClean="0"/>
              <a:t> </a:t>
            </a:r>
          </a:p>
          <a:p>
            <a:pPr marL="0" lvl="1" algn="just">
              <a:buFont typeface="Wingdings" pitchFamily="2" charset="2"/>
              <a:buChar char="Ø"/>
            </a:pPr>
            <a:endParaRPr lang="en-IN" sz="2400" dirty="0" smtClean="0"/>
          </a:p>
          <a:p>
            <a:pPr marL="0" lvl="1" algn="just">
              <a:buFont typeface="Wingdings" pitchFamily="2" charset="2"/>
              <a:buChar char="Ø"/>
            </a:pPr>
            <a:r>
              <a:rPr lang="en-IN" sz="2400" b="1" dirty="0" smtClean="0">
                <a:solidFill>
                  <a:srgbClr val="003399"/>
                </a:solidFill>
                <a:latin typeface="Times New Roman" pitchFamily="18" charset="0"/>
                <a:cs typeface="Times New Roman" pitchFamily="18" charset="0"/>
              </a:rPr>
              <a:t>Selection of Households</a:t>
            </a:r>
            <a:r>
              <a:rPr lang="en-IN" sz="2400" b="1" dirty="0" smtClean="0">
                <a:solidFill>
                  <a:srgbClr val="006600"/>
                </a:solidFill>
                <a:latin typeface="Times New Roman" pitchFamily="18" charset="0"/>
                <a:cs typeface="Times New Roman" pitchFamily="18" charset="0"/>
              </a:rPr>
              <a:t>: linear systematic sampling</a:t>
            </a:r>
          </a:p>
          <a:p>
            <a:pPr marL="0" lvl="1" algn="just">
              <a:buFont typeface="Wingdings" pitchFamily="2" charset="2"/>
              <a:buChar char="Ø"/>
            </a:pPr>
            <a:endParaRPr lang="en-IN" sz="500" b="1" dirty="0" smtClean="0">
              <a:solidFill>
                <a:srgbClr val="006600"/>
              </a:solidFill>
              <a:latin typeface="Times New Roman" pitchFamily="18" charset="0"/>
              <a:cs typeface="Times New Roman" pitchFamily="18" charset="0"/>
            </a:endParaRPr>
          </a:p>
          <a:p>
            <a:pPr algn="just">
              <a:buFont typeface="Wingdings" pitchFamily="2" charset="2"/>
              <a:buChar char="Ø"/>
            </a:pPr>
            <a:endParaRPr lang="en-IN" sz="500" b="1" dirty="0" smtClean="0">
              <a:solidFill>
                <a:srgbClr val="003399"/>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3399"/>
                </a:solidFill>
                <a:latin typeface="Times New Roman" pitchFamily="18" charset="0"/>
                <a:cs typeface="Times New Roman" pitchFamily="18" charset="0"/>
              </a:rPr>
              <a:t>Sample Size: </a:t>
            </a:r>
            <a:r>
              <a:rPr lang="en-IN" sz="2400" b="1" dirty="0" smtClean="0">
                <a:solidFill>
                  <a:srgbClr val="006600"/>
                </a:solidFill>
                <a:latin typeface="Times New Roman" pitchFamily="18" charset="0"/>
                <a:cs typeface="Times New Roman" pitchFamily="18" charset="0"/>
              </a:rPr>
              <a:t>13384 FSU, 240,000 households (12 enterprise per FSU in rural areas and 28 to 30 enterprise per FSU in urban area)</a:t>
            </a:r>
          </a:p>
          <a:p>
            <a:pPr algn="just">
              <a:buFont typeface="Wingdings" pitchFamily="2" charset="2"/>
              <a:buChar char="Ø"/>
            </a:pPr>
            <a:endParaRPr lang="en-IN" sz="2400" b="1" dirty="0" smtClean="0">
              <a:solidFill>
                <a:srgbClr val="003399"/>
              </a:solidFill>
              <a:latin typeface="Times New Roman" pitchFamily="18" charset="0"/>
              <a:cs typeface="Times New Roman" pitchFamily="18" charset="0"/>
            </a:endParaRPr>
          </a:p>
          <a:p>
            <a:pPr algn="just"/>
            <a:endParaRPr lang="en-IN" sz="500" b="1" dirty="0" smtClean="0">
              <a:solidFill>
                <a:srgbClr val="003399"/>
              </a:solidFill>
              <a:latin typeface="Times New Roman" pitchFamily="18" charset="0"/>
              <a:cs typeface="Times New Roman" pitchFamily="18" charset="0"/>
            </a:endParaRPr>
          </a:p>
          <a:p>
            <a:pPr algn="just">
              <a:buFont typeface="Wingdings" pitchFamily="2" charset="2"/>
              <a:buChar char="Ø"/>
            </a:pPr>
            <a:r>
              <a:rPr lang="en-IN" sz="2400" b="1" dirty="0" smtClean="0">
                <a:solidFill>
                  <a:srgbClr val="003399"/>
                </a:solidFill>
                <a:latin typeface="Times New Roman" pitchFamily="18" charset="0"/>
                <a:cs typeface="Times New Roman" pitchFamily="18" charset="0"/>
              </a:rPr>
              <a:t>Sample design: </a:t>
            </a:r>
            <a:r>
              <a:rPr lang="en-IN" sz="2400" b="1" dirty="0" smtClean="0">
                <a:solidFill>
                  <a:srgbClr val="006600"/>
                </a:solidFill>
                <a:latin typeface="Times New Roman" pitchFamily="18" charset="0"/>
                <a:cs typeface="Times New Roman" pitchFamily="18" charset="0"/>
              </a:rPr>
              <a:t>Stratified two-stage: first-stage units were 1971 census villages in rural </a:t>
            </a:r>
            <a:br>
              <a:rPr lang="en-IN" sz="2400" b="1" dirty="0" smtClean="0">
                <a:solidFill>
                  <a:srgbClr val="006600"/>
                </a:solidFill>
                <a:latin typeface="Times New Roman" pitchFamily="18" charset="0"/>
                <a:cs typeface="Times New Roman" pitchFamily="18" charset="0"/>
              </a:rPr>
            </a:br>
            <a:r>
              <a:rPr lang="en-IN" sz="2400" b="1" dirty="0" smtClean="0">
                <a:solidFill>
                  <a:srgbClr val="006600"/>
                </a:solidFill>
                <a:latin typeface="Times New Roman" pitchFamily="18" charset="0"/>
                <a:cs typeface="Times New Roman" pitchFamily="18" charset="0"/>
              </a:rPr>
              <a:t>areas and urban blocks in urban areas. The second stage units are  households for the socio-economic enquiries. </a:t>
            </a:r>
            <a:endParaRPr lang="en-IN" sz="2400" b="1" dirty="0">
              <a:solidFill>
                <a:srgbClr val="0066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br>
              <a:rPr lang="en-IN" sz="3000" b="1" dirty="0" smtClean="0">
                <a:solidFill>
                  <a:srgbClr val="FF0000"/>
                </a:solidFill>
                <a:latin typeface="Times New Roman" pitchFamily="18" charset="0"/>
                <a:cs typeface="Times New Roman" pitchFamily="18" charset="0"/>
              </a:rPr>
            </a:br>
            <a:r>
              <a:rPr lang="en-IN" sz="3000" b="1" dirty="0" smtClean="0">
                <a:solidFill>
                  <a:srgbClr val="FF0000"/>
                </a:solidFill>
                <a:latin typeface="Times New Roman" pitchFamily="18" charset="0"/>
                <a:cs typeface="Times New Roman" pitchFamily="18" charset="0"/>
              </a:rPr>
              <a:t>Phases of evolution: Prior to 1977</a:t>
            </a:r>
            <a:endParaRPr lang="en-IN" sz="3000" b="1" dirty="0">
              <a:solidFill>
                <a:srgbClr val="FF0000"/>
              </a:solidFill>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IN" sz="2800" b="1" dirty="0" smtClean="0">
                <a:solidFill>
                  <a:srgbClr val="003399"/>
                </a:solidFill>
                <a:latin typeface="Times New Roman" pitchFamily="18" charset="0"/>
                <a:cs typeface="Times New Roman" pitchFamily="18" charset="0"/>
              </a:rPr>
              <a:t>Drawback of the surveys during phase I:</a:t>
            </a:r>
          </a:p>
          <a:p>
            <a:pPr algn="just">
              <a:buFont typeface="Wingdings" pitchFamily="2" charset="2"/>
              <a:buChar char="Ø"/>
            </a:pPr>
            <a:endParaRPr lang="en-IN" sz="2800" b="1" dirty="0" smtClean="0">
              <a:solidFill>
                <a:srgbClr val="003399"/>
              </a:solidFill>
              <a:latin typeface="Times New Roman" pitchFamily="18" charset="0"/>
              <a:cs typeface="Times New Roman" pitchFamily="18" charset="0"/>
            </a:endParaRP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The household approach of identifying the units excluded the non-household based units:</a:t>
            </a:r>
            <a:r>
              <a:rPr lang="en-GB" sz="2200" dirty="0" smtClean="0"/>
              <a:t> </a:t>
            </a:r>
            <a:r>
              <a:rPr lang="en-GB" sz="2200" b="1" dirty="0" smtClean="0">
                <a:solidFill>
                  <a:srgbClr val="006600"/>
                </a:solidFill>
                <a:latin typeface="Times New Roman" pitchFamily="18" charset="0"/>
                <a:cs typeface="Times New Roman" pitchFamily="18" charset="0"/>
              </a:rPr>
              <a:t>cooperative societies, trusts, SHGs, etc.</a:t>
            </a:r>
            <a:endParaRPr lang="en-US"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endParaRPr lang="en-US"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endParaRPr lang="en-US" sz="2200" b="1" dirty="0" smtClean="0">
              <a:solidFill>
                <a:srgbClr val="006600"/>
              </a:solidFill>
              <a:latin typeface="Times New Roman" pitchFamily="18" charset="0"/>
              <a:cs typeface="Times New Roman" pitchFamily="18" charset="0"/>
            </a:endParaRP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Information on areas with a concentration of enterprises was not available. This was felt necessary for ensuring an efficient sampling for the future surveys.  </a:t>
            </a:r>
            <a:endParaRPr lang="en-IN" sz="2200" b="1" dirty="0">
              <a:solidFill>
                <a:srgbClr val="0066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latin typeface="Times New Roman" pitchFamily="18" charset="0"/>
                <a:cs typeface="Times New Roman" pitchFamily="18" charset="0"/>
              </a:rPr>
              <a:t>NSS surveys on Service Sector:</a:t>
            </a:r>
            <a:br>
              <a:rPr lang="en-IN" sz="3000" b="1" dirty="0" smtClean="0">
                <a:latin typeface="Times New Roman" pitchFamily="18" charset="0"/>
                <a:cs typeface="Times New Roman" pitchFamily="18" charset="0"/>
              </a:rPr>
            </a:br>
            <a:r>
              <a:rPr lang="en-IN" sz="3000" b="1" dirty="0" smtClean="0">
                <a:latin typeface="Times New Roman" pitchFamily="18" charset="0"/>
                <a:cs typeface="Times New Roman" pitchFamily="18" charset="0"/>
              </a:rPr>
              <a:t>Phases of evolution (1977 to 2007)</a:t>
            </a:r>
            <a:endParaRPr lang="en-IN" sz="3000" b="1" dirty="0">
              <a:latin typeface="Times New Roman" pitchFamily="18" charset="0"/>
              <a:cs typeface="Times New Roman" pitchFamily="18" charset="0"/>
            </a:endParaRPr>
          </a:p>
        </p:txBody>
      </p:sp>
      <p:sp>
        <p:nvSpPr>
          <p:cNvPr id="5" name="Rectangle 4"/>
          <p:cNvSpPr/>
          <p:nvPr/>
        </p:nvSpPr>
        <p:spPr>
          <a:xfrm>
            <a:off x="428596" y="1428736"/>
            <a:ext cx="8358246" cy="47863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US" sz="2200" b="1" dirty="0" smtClean="0">
                <a:solidFill>
                  <a:srgbClr val="006600"/>
                </a:solidFill>
                <a:latin typeface="Times New Roman" pitchFamily="18" charset="0"/>
                <a:cs typeface="Times New Roman" pitchFamily="18" charset="0"/>
              </a:rPr>
              <a:t> A series of Economic Censuses were conducted by NSSO as follows: </a:t>
            </a: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In 1977, the first Economic Census</a:t>
            </a: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In 1980, second Economic Census </a:t>
            </a: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In 1990, third Economic Census </a:t>
            </a: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In 1998, fourth Economic Census </a:t>
            </a: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In 2005, fifth Economic Census </a:t>
            </a:r>
          </a:p>
          <a:p>
            <a:pPr lvl="1" algn="just">
              <a:buFont typeface="Wingdings" pitchFamily="2" charset="2"/>
              <a:buChar char="ü"/>
            </a:pPr>
            <a:r>
              <a:rPr lang="en-US" sz="2200" b="1" dirty="0" smtClean="0">
                <a:solidFill>
                  <a:srgbClr val="006600"/>
                </a:solidFill>
                <a:latin typeface="Times New Roman" pitchFamily="18" charset="0"/>
                <a:cs typeface="Times New Roman" pitchFamily="18" charset="0"/>
              </a:rPr>
              <a:t>In 2013-14, sixth Economic Census </a:t>
            </a:r>
          </a:p>
          <a:p>
            <a:pPr lvl="1" algn="just"/>
            <a:endParaRPr lang="en-US" sz="2200" b="1" dirty="0" smtClean="0">
              <a:solidFill>
                <a:srgbClr val="0066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1143000"/>
          </a:xfrm>
        </p:spPr>
        <p:txBody>
          <a:bodyPr>
            <a:normAutofit/>
          </a:bodyPr>
          <a:lstStyle/>
          <a:p>
            <a:r>
              <a:rPr lang="en-IN" sz="3000" b="1" dirty="0" smtClean="0">
                <a:latin typeface="Times New Roman" pitchFamily="18" charset="0"/>
                <a:cs typeface="Times New Roman" pitchFamily="18" charset="0"/>
              </a:rPr>
              <a:t>Follow-up Surveys on Economic Census</a:t>
            </a:r>
            <a:endParaRPr lang="en-IN" sz="3000" b="1" dirty="0">
              <a:latin typeface="Times New Roman" pitchFamily="18" charset="0"/>
              <a:cs typeface="Times New Roman" pitchFamily="18" charset="0"/>
            </a:endParaRPr>
          </a:p>
        </p:txBody>
      </p:sp>
      <p:sp>
        <p:nvSpPr>
          <p:cNvPr id="5" name="Rectangle 4"/>
          <p:cNvSpPr/>
          <p:nvPr/>
        </p:nvSpPr>
        <p:spPr>
          <a:xfrm>
            <a:off x="428596" y="1428736"/>
            <a:ext cx="8143932" cy="4714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en-US" sz="2200" b="1" dirty="0" smtClean="0">
                <a:solidFill>
                  <a:schemeClr val="tx1"/>
                </a:solidFill>
                <a:latin typeface="Times New Roman" pitchFamily="18" charset="0"/>
                <a:cs typeface="Times New Roman" pitchFamily="18" charset="0"/>
              </a:rPr>
              <a:t>Since the first Economic Census (EC) conducted in 1977, NSSO has been conducting follow-up surveys of ECs on periodic basis.</a:t>
            </a:r>
          </a:p>
          <a:p>
            <a:pPr algn="just">
              <a:buFont typeface="Wingdings" pitchFamily="2" charset="2"/>
              <a:buChar char="Ø"/>
            </a:pPr>
            <a:endParaRPr lang="en-US" sz="2200" b="1" dirty="0" smtClean="0">
              <a:solidFill>
                <a:schemeClr val="tx1"/>
              </a:solidFill>
              <a:latin typeface="Times New Roman" pitchFamily="18" charset="0"/>
              <a:cs typeface="Times New Roman" pitchFamily="18" charset="0"/>
            </a:endParaRPr>
          </a:p>
          <a:p>
            <a:pPr algn="just">
              <a:buFont typeface="Wingdings" pitchFamily="2" charset="2"/>
              <a:buChar char="Ø"/>
            </a:pPr>
            <a:r>
              <a:rPr lang="en-US" sz="2200" b="1" dirty="0" smtClean="0">
                <a:solidFill>
                  <a:schemeClr val="tx1"/>
                </a:solidFill>
                <a:latin typeface="Times New Roman" pitchFamily="18" charset="0"/>
                <a:cs typeface="Times New Roman" pitchFamily="18" charset="0"/>
              </a:rPr>
              <a:t>So far there are 14 follow up surveys on non-agricultural enterprises were conducted.</a:t>
            </a:r>
          </a:p>
          <a:p>
            <a:pPr algn="just">
              <a:buFont typeface="Wingdings" pitchFamily="2" charset="2"/>
              <a:buChar char="Ø"/>
            </a:pPr>
            <a:r>
              <a:rPr lang="en-US" sz="2200" b="1" dirty="0" smtClean="0">
                <a:solidFill>
                  <a:schemeClr val="tx1"/>
                </a:solidFill>
                <a:latin typeface="Times New Roman" pitchFamily="18" charset="0"/>
                <a:cs typeface="Times New Roman" pitchFamily="18" charset="0"/>
              </a:rPr>
              <a:t>The first was the survey on ‘</a:t>
            </a:r>
            <a:r>
              <a:rPr lang="en-US" sz="2200" b="1" i="1" dirty="0" err="1" smtClean="0">
                <a:solidFill>
                  <a:schemeClr val="tx1"/>
                </a:solidFill>
                <a:latin typeface="Times New Roman" pitchFamily="18" charset="0"/>
                <a:cs typeface="Times New Roman" pitchFamily="18" charset="0"/>
              </a:rPr>
              <a:t>Unorganised</a:t>
            </a:r>
            <a:r>
              <a:rPr lang="en-US" sz="2200" b="1" i="1" dirty="0" smtClean="0">
                <a:solidFill>
                  <a:schemeClr val="tx1"/>
                </a:solidFill>
                <a:latin typeface="Times New Roman" pitchFamily="18" charset="0"/>
                <a:cs typeface="Times New Roman" pitchFamily="18" charset="0"/>
              </a:rPr>
              <a:t> Manufacture-Non Directory Establishments and Own Account Enterprises’</a:t>
            </a:r>
            <a:r>
              <a:rPr lang="en-US" sz="2200" b="1" dirty="0" smtClean="0">
                <a:solidFill>
                  <a:schemeClr val="tx1"/>
                </a:solidFill>
                <a:latin typeface="Times New Roman" pitchFamily="18" charset="0"/>
                <a:cs typeface="Times New Roman" pitchFamily="18" charset="0"/>
              </a:rPr>
              <a:t> conducted during 33</a:t>
            </a:r>
            <a:r>
              <a:rPr lang="en-US" sz="2200" b="1" baseline="30000" dirty="0" smtClean="0">
                <a:solidFill>
                  <a:schemeClr val="tx1"/>
                </a:solidFill>
                <a:latin typeface="Times New Roman" pitchFamily="18" charset="0"/>
                <a:cs typeface="Times New Roman" pitchFamily="18" charset="0"/>
              </a:rPr>
              <a:t>rd</a:t>
            </a:r>
            <a:r>
              <a:rPr lang="en-US" sz="2200" b="1" dirty="0" smtClean="0">
                <a:solidFill>
                  <a:schemeClr val="tx1"/>
                </a:solidFill>
                <a:latin typeface="Times New Roman" pitchFamily="18" charset="0"/>
                <a:cs typeface="Times New Roman" pitchFamily="18" charset="0"/>
              </a:rPr>
              <a:t> Round (1978-79) and the latest on </a:t>
            </a:r>
            <a:r>
              <a:rPr lang="en-US" sz="2200" b="1" i="1" dirty="0" smtClean="0">
                <a:solidFill>
                  <a:schemeClr val="tx1"/>
                </a:solidFill>
                <a:latin typeface="Times New Roman" pitchFamily="18" charset="0"/>
                <a:cs typeface="Times New Roman" pitchFamily="18" charset="0"/>
              </a:rPr>
              <a:t>Unincorporated Non-Agricultural Enterprises (excluding Construction)</a:t>
            </a:r>
            <a:r>
              <a:rPr lang="en-US" sz="2200" b="1" dirty="0" smtClean="0">
                <a:solidFill>
                  <a:schemeClr val="tx1"/>
                </a:solidFill>
                <a:latin typeface="Times New Roman" pitchFamily="18" charset="0"/>
                <a:cs typeface="Times New Roman" pitchFamily="18" charset="0"/>
              </a:rPr>
              <a:t> conducted during NSS 73</a:t>
            </a:r>
            <a:r>
              <a:rPr lang="en-US" sz="2200" b="1" baseline="30000" dirty="0" smtClean="0">
                <a:solidFill>
                  <a:schemeClr val="tx1"/>
                </a:solidFill>
                <a:latin typeface="Times New Roman" pitchFamily="18" charset="0"/>
                <a:cs typeface="Times New Roman" pitchFamily="18" charset="0"/>
              </a:rPr>
              <a:t>rd</a:t>
            </a:r>
            <a:r>
              <a:rPr lang="en-US" sz="2200" b="1" dirty="0" smtClean="0">
                <a:solidFill>
                  <a:schemeClr val="tx1"/>
                </a:solidFill>
                <a:latin typeface="Times New Roman" pitchFamily="18" charset="0"/>
                <a:cs typeface="Times New Roman" pitchFamily="18" charset="0"/>
              </a:rPr>
              <a:t> Round (2015-16).</a:t>
            </a:r>
          </a:p>
          <a:p>
            <a:pPr algn="just"/>
            <a:endParaRPr lang="en-US" sz="2200" b="1" dirty="0" smtClean="0">
              <a:solidFill>
                <a:schemeClr val="tx1"/>
              </a:solidFill>
              <a:latin typeface="Times New Roman" pitchFamily="18" charset="0"/>
              <a:cs typeface="Times New Roman" pitchFamily="18" charset="0"/>
            </a:endParaRPr>
          </a:p>
          <a:p>
            <a:pPr algn="just">
              <a:buFont typeface="Wingdings" pitchFamily="2" charset="2"/>
              <a:buChar char="Ø"/>
            </a:pPr>
            <a:r>
              <a:rPr lang="en-US" sz="2200" b="1" dirty="0" smtClean="0">
                <a:solidFill>
                  <a:schemeClr val="tx1"/>
                </a:solidFill>
                <a:latin typeface="Times New Roman" pitchFamily="18" charset="0"/>
                <a:cs typeface="Times New Roman" pitchFamily="18" charset="0"/>
              </a:rPr>
              <a:t>These Surveys covered different sectors of </a:t>
            </a:r>
            <a:r>
              <a:rPr lang="en-US" sz="2200" b="1" dirty="0" err="1" smtClean="0">
                <a:solidFill>
                  <a:schemeClr val="tx1"/>
                </a:solidFill>
                <a:latin typeface="Times New Roman" pitchFamily="18" charset="0"/>
                <a:cs typeface="Times New Roman" pitchFamily="18" charset="0"/>
              </a:rPr>
              <a:t>unorganised</a:t>
            </a:r>
            <a:r>
              <a:rPr lang="en-US" sz="2200" b="1" dirty="0" smtClean="0">
                <a:solidFill>
                  <a:schemeClr val="tx1"/>
                </a:solidFill>
                <a:latin typeface="Times New Roman" pitchFamily="18" charset="0"/>
                <a:cs typeface="Times New Roman" pitchFamily="18" charset="0"/>
              </a:rPr>
              <a:t>/ unincorporated non-agricultural enterprises such as Manufacturing, Trade and other Services. </a:t>
            </a:r>
            <a:endParaRPr lang="en-IN" sz="22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654032"/>
          </a:xfrm>
        </p:spPr>
        <p:txBody>
          <a:bodyPr>
            <a:normAutofit/>
          </a:bodyPr>
          <a:lstStyle/>
          <a:p>
            <a:r>
              <a:rPr lang="en-IN" sz="3000" b="1" dirty="0" smtClean="0">
                <a:solidFill>
                  <a:srgbClr val="FF0000"/>
                </a:solidFill>
                <a:latin typeface="Times New Roman" pitchFamily="18" charset="0"/>
                <a:cs typeface="Times New Roman" pitchFamily="18" charset="0"/>
              </a:rPr>
              <a:t>NSS surveys on Service Sector</a:t>
            </a:r>
            <a:endParaRPr lang="en-IN" sz="3000" b="1" dirty="0">
              <a:solidFill>
                <a:srgbClr val="FF0000"/>
              </a:solidFill>
              <a:latin typeface="Times New Roman" pitchFamily="18" charset="0"/>
              <a:cs typeface="Times New Roman" pitchFamily="18" charset="0"/>
            </a:endParaRPr>
          </a:p>
        </p:txBody>
      </p:sp>
      <p:graphicFrame>
        <p:nvGraphicFramePr>
          <p:cNvPr id="14337" name="Object 1"/>
          <p:cNvGraphicFramePr>
            <a:graphicFrameLocks noChangeAspect="1"/>
          </p:cNvGraphicFramePr>
          <p:nvPr/>
        </p:nvGraphicFramePr>
        <p:xfrm>
          <a:off x="-142940" y="1142984"/>
          <a:ext cx="9286940" cy="8429684"/>
        </p:xfrm>
        <a:graphic>
          <a:graphicData uri="http://schemas.openxmlformats.org/presentationml/2006/ole">
            <p:oleObj spid="_x0000_s14337" name="Document" r:id="rId3" imgW="8939980" imgH="7106051" progId="Word.Document.12">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1894</Words>
  <Application>Microsoft Office PowerPoint</Application>
  <PresentationFormat>On-screen Show (4:3)</PresentationFormat>
  <Paragraphs>263</Paragraphs>
  <Slides>32</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Document</vt:lpstr>
      <vt:lpstr>Service Sector Surveys conducted by NSSO in the past and the latest survey during 2016-17     A presentation by S. K. Mukhopadhyay Director  National Sample Survey Office (NSSO) Survey Design and Research Division (SDRD)</vt:lpstr>
      <vt:lpstr>Importance of Service Sector in India</vt:lpstr>
      <vt:lpstr>NSS surveys on Service Sector: Phases of evolution</vt:lpstr>
      <vt:lpstr>NSS surveys on Service Sector: Phases of evolution: Prior to 1977</vt:lpstr>
      <vt:lpstr>NSS surveys on Service Sector: Phases of evolution: Prior to 1977</vt:lpstr>
      <vt:lpstr>NSS surveys on Service Sector: Phases of evolution: Prior to 1977</vt:lpstr>
      <vt:lpstr>NSS surveys on Service Sector: Phases of evolution (1977 to 2007)</vt:lpstr>
      <vt:lpstr>Follow-up Surveys on Economic Census</vt:lpstr>
      <vt:lpstr>NSS surveys on Service Sector</vt:lpstr>
      <vt:lpstr>NSS surveys on Service Sector</vt:lpstr>
      <vt:lpstr>NSS surveys on Service Sector: Phases of evolution (1977 to 2007)</vt:lpstr>
      <vt:lpstr>NSS surveys on Service Sector: Phases of evolution (1977 to 2007)</vt:lpstr>
      <vt:lpstr>NSS surveys on Service Sector: Phases of evolution (1977 to 2007)</vt:lpstr>
      <vt:lpstr>NSS surveys on Service Sector: Phases of evolution (1977 to 2007)</vt:lpstr>
      <vt:lpstr>Fine tuning made in design of the survey</vt:lpstr>
      <vt:lpstr>Fine tuning made in design of the survey</vt:lpstr>
      <vt:lpstr>NSS surveys on Service Sector: Present phase (after 2007)</vt:lpstr>
      <vt:lpstr>NSS surveys on Service Sector: Present phase (after 2007)</vt:lpstr>
      <vt:lpstr>NSS surveys on Service Sector: Present phase (after 2007)</vt:lpstr>
      <vt:lpstr>Some Features of the Survey of Unincorporated Enterprises in 2010-11 and 2015-16</vt:lpstr>
      <vt:lpstr>Some results from the latest survey: 2015-16</vt:lpstr>
      <vt:lpstr>Some results from the latest survey: 2015-16</vt:lpstr>
      <vt:lpstr>Beginning of a new era: Survey during 2016-17 (74th round)</vt:lpstr>
      <vt:lpstr>Beginning of a new era: Survey during 2016-17 (74th round)</vt:lpstr>
      <vt:lpstr>Beginning of a new era: Survey during 2016-17 (74th round)</vt:lpstr>
      <vt:lpstr>Beginning of a new era: Survey during 2016-17 (74th round)</vt:lpstr>
      <vt:lpstr>Beginning of a new era: Survey during 2016-17 (74th round)</vt:lpstr>
      <vt:lpstr>Beginning of a new era: Survey during 2016-17 (74th round)</vt:lpstr>
      <vt:lpstr>Beginning of a new era: Survey during 2016-17 (74th round)</vt:lpstr>
      <vt:lpstr>Beginning of a new era: Survey during 2016-17 (74th round)</vt:lpstr>
      <vt:lpstr>Beginning of a new era: Survey during 2016-17 (74th round)</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SALIL KUMAR</dc:creator>
  <cp:lastModifiedBy>Admin</cp:lastModifiedBy>
  <cp:revision>339</cp:revision>
  <dcterms:created xsi:type="dcterms:W3CDTF">2017-10-13T14:38:02Z</dcterms:created>
  <dcterms:modified xsi:type="dcterms:W3CDTF">2017-10-24T08:35:42Z</dcterms:modified>
</cp:coreProperties>
</file>